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2" r:id="rId4"/>
    <p:sldId id="276" r:id="rId5"/>
    <p:sldId id="258" r:id="rId6"/>
    <p:sldId id="260" r:id="rId7"/>
    <p:sldId id="259" r:id="rId8"/>
    <p:sldId id="273" r:id="rId9"/>
    <p:sldId id="274" r:id="rId10"/>
    <p:sldId id="268" r:id="rId11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AC4"/>
    <a:srgbClr val="81B9E7"/>
    <a:srgbClr val="9DE3BE"/>
    <a:srgbClr val="CE78CA"/>
    <a:srgbClr val="D58BD1"/>
    <a:srgbClr val="91DFB6"/>
    <a:srgbClr val="BF51BA"/>
    <a:srgbClr val="D92799"/>
    <a:srgbClr val="E45A9F"/>
    <a:srgbClr val="FD7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1024" y="227948"/>
            <a:ext cx="8461950" cy="75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375" y="1729020"/>
            <a:ext cx="6445250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6283" y="1112354"/>
            <a:ext cx="6136640" cy="3456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vserosolymp.rudn.ru/mm/mpp/" TargetMode="External"/><Relationship Id="rId7" Type="http://schemas.openxmlformats.org/officeDocument/2006/relationships/hyperlink" Target="https://os.mipt.ru/#/" TargetMode="External"/><Relationship Id="rId2" Type="http://schemas.openxmlformats.org/officeDocument/2006/relationships/hyperlink" Target="https://edu.sirius.online/#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lympmo.ru/olympiad-tasks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75;&#1088;&#1072;&#1085;&#1090;&#1099;&#1087;&#1088;&#1077;&#1079;&#1080;&#1076;&#1077;&#1085;&#1090;&#1072;.&#1088;&#1092;/" TargetMode="External"/><Relationship Id="rId4" Type="http://schemas.openxmlformats.org/officeDocument/2006/relationships/hyperlink" Target="https://docs.edu.gov.ru/document/ab8d98da9632502e680a6fc407af88c3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4019550"/>
            <a:ext cx="2906713" cy="279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ct val="114599"/>
              </a:lnSpc>
              <a:spcBef>
                <a:spcPts val="100"/>
              </a:spcBef>
            </a:pPr>
            <a:r>
              <a:rPr lang="ru-RU" sz="16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2021-2022 учебный год</a:t>
            </a:r>
            <a:endParaRPr sz="1600" spc="-1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DF29AC-EFDC-4A35-AC76-F61AB7B5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5210"/>
            <a:ext cx="647524" cy="656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E03008-0BD9-4B37-960F-66C619C22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099" y="15210"/>
            <a:ext cx="647524" cy="683004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2A68D56-7447-4E37-8E30-483F27F9CC4F}"/>
              </a:ext>
            </a:extLst>
          </p:cNvPr>
          <p:cNvSpPr txBox="1">
            <a:spLocks/>
          </p:cNvSpPr>
          <p:nvPr/>
        </p:nvSpPr>
        <p:spPr>
          <a:xfrm>
            <a:off x="2362200" y="3740306"/>
            <a:ext cx="2906713" cy="279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430" marR="5080">
              <a:lnSpc>
                <a:spcPct val="114599"/>
              </a:lnSpc>
              <a:spcBef>
                <a:spcPts val="100"/>
              </a:spcBef>
            </a:pPr>
            <a:r>
              <a:rPr lang="ru-RU" sz="1600" kern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Красноярский край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023" y="277558"/>
            <a:ext cx="67455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45" dirty="0">
                <a:solidFill>
                  <a:schemeClr val="tx1"/>
                </a:solidFill>
                <a:latin typeface="Arial Black" panose="020B0A04020102020204" pitchFamily="34" charset="0"/>
              </a:rPr>
              <a:t>д</a:t>
            </a:r>
            <a:r>
              <a:rPr spc="25" dirty="0">
                <a:solidFill>
                  <a:schemeClr val="tx1"/>
                </a:solidFill>
                <a:latin typeface="Arial Black" panose="020B0A04020102020204" pitchFamily="34" charset="0"/>
              </a:rPr>
              <a:t>г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-60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3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120" dirty="0">
                <a:solidFill>
                  <a:schemeClr val="tx1"/>
                </a:solidFill>
                <a:latin typeface="Arial Black" panose="020B0A04020102020204" pitchFamily="34" charset="0"/>
              </a:rPr>
              <a:t>ш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ь</a:t>
            </a:r>
            <a:r>
              <a:rPr spc="95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3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-30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-21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pc="120" dirty="0">
                <a:solidFill>
                  <a:schemeClr val="tx1"/>
                </a:solidFill>
                <a:latin typeface="Arial Black" panose="020B0A04020102020204" pitchFamily="34" charset="0"/>
              </a:rPr>
              <a:t>олимпиаде</a:t>
            </a:r>
            <a:endParaRPr spc="1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299" y="1176719"/>
            <a:ext cx="5063301" cy="4565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spc="10" dirty="0" err="1">
                <a:latin typeface="Arial" panose="020B0604020202020204" pitchFamily="34" charset="0"/>
                <a:cs typeface="Arial" panose="020B0604020202020204" pitchFamily="34" charset="0"/>
              </a:rPr>
              <a:t>Онлайн-курсы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2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pc="20" dirty="0" err="1">
                <a:latin typeface="Arial" panose="020B0604020202020204" pitchFamily="34" charset="0"/>
                <a:cs typeface="Arial" panose="020B0604020202020204" pitchFamily="34" charset="0"/>
              </a:rPr>
              <a:t>бразовательного</a:t>
            </a:r>
            <a:r>
              <a:rPr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5" dirty="0" err="1"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>
                <a:latin typeface="Arial" panose="020B0604020202020204" pitchFamily="34" charset="0"/>
                <a:cs typeface="Arial" panose="020B0604020202020204" pitchFamily="34" charset="0"/>
              </a:rPr>
              <a:t>Сириус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https://edu.sirius.online/#/</a:t>
            </a:r>
            <a:r>
              <a:rPr lang="ru-RU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917" y="1945237"/>
            <a:ext cx="4363720" cy="70859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Материалы ЦПМК по предметам</a:t>
            </a:r>
            <a:r>
              <a:rPr lang="ru-RU" spc="2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http://vserosolymp.rudn.ru/mm/mpp/</a:t>
            </a:r>
            <a:endParaRPr lang="ru-RU" spc="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endParaRPr sz="14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1650" y="892402"/>
            <a:ext cx="2718815" cy="1184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E5D91D-315B-4BA8-BD65-5FACB0D6C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EED2D1B3-5406-483C-974B-058AB46CF193}"/>
              </a:ext>
            </a:extLst>
          </p:cNvPr>
          <p:cNvSpPr txBox="1"/>
          <p:nvPr/>
        </p:nvSpPr>
        <p:spPr>
          <a:xfrm>
            <a:off x="494536" y="2824465"/>
            <a:ext cx="4363720" cy="4858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Задания олимпиады прошлого года:</a:t>
            </a:r>
            <a:endParaRPr lang="ru-RU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https://olympmo.ru/olympiad-tasks.html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175F192-8CFD-44B0-A7F1-A09D3D5ED131}"/>
              </a:ext>
            </a:extLst>
          </p:cNvPr>
          <p:cNvSpPr txBox="1"/>
          <p:nvPr/>
        </p:nvSpPr>
        <p:spPr>
          <a:xfrm>
            <a:off x="494536" y="3723861"/>
            <a:ext cx="4363720" cy="67819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dirty="0"/>
              <a:t>Для подготовки к олимпиадам по физике рекомендуем использовать портал «Физтех регионам» </a:t>
            </a:r>
            <a:r>
              <a:rPr lang="ru-RU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https://os.mipt.ru/#/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072279-A19F-41BC-BFCA-C98EDB8D14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2309627"/>
            <a:ext cx="2520475" cy="15778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97081" y="208918"/>
            <a:ext cx="6934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130" dirty="0">
                <a:solidFill>
                  <a:schemeClr val="tx1"/>
                </a:solidFill>
                <a:latin typeface="Arial Black" panose="020B0A04020102020204" pitchFamily="34" charset="0"/>
              </a:rPr>
              <a:t>Нормативно – правовое </a:t>
            </a:r>
            <a:r>
              <a:rPr lang="ru-RU" spc="60" dirty="0">
                <a:solidFill>
                  <a:schemeClr val="tx1"/>
                </a:solidFill>
                <a:latin typeface="Arial Black" panose="020B0A04020102020204" pitchFamily="34" charset="0"/>
              </a:rPr>
              <a:t>обеспечение</a:t>
            </a:r>
            <a:endParaRPr spc="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1092C9-4BF0-4B5A-B52B-50C86CAC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61" y="9342"/>
            <a:ext cx="1522820" cy="810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88A0C3-F4D9-496D-923D-24B16D0EFE2E}"/>
              </a:ext>
            </a:extLst>
          </p:cNvPr>
          <p:cNvSpPr txBox="1"/>
          <p:nvPr/>
        </p:nvSpPr>
        <p:spPr>
          <a:xfrm>
            <a:off x="304800" y="819353"/>
            <a:ext cx="8305800" cy="329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Порядок проведения всероссийской олимпиады школьников, утвержденный приказом Министерства просвещения Российской Федерации № 678 от 27.11.2020 г.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Методические рекомендации по организации и проведению школьного и муниципального этапов всероссийской олимпиады школьников в 2021/2022 </a:t>
            </a:r>
            <a:r>
              <a:rPr lang="ru-RU" sz="1400" dirty="0" err="1"/>
              <a:t>уч.г</a:t>
            </a:r>
            <a:r>
              <a:rPr lang="ru-RU" sz="1400" dirty="0"/>
              <a:t>.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Письмо Минобрнауки России № 08-2296 от 26.10.2016 г.</a:t>
            </a:r>
            <a:br>
              <a:rPr lang="ru-RU" sz="1400" dirty="0"/>
            </a:br>
            <a:r>
              <a:rPr lang="ru-RU" sz="1400" dirty="0"/>
              <a:t>«О рекомендациях к сайтам всероссийской олимпиады школьников»</a:t>
            </a:r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Указ Президента Российской Федерации № 607 от 07.12.2015 г.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98AB5-B31F-43CD-BA88-C1115BF3E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7948"/>
            <a:ext cx="8461950" cy="369332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Всероссийская олимпиада 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90D55B-EC5E-4DDC-B502-EF3EACBE222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3400" y="1352550"/>
            <a:ext cx="4533310" cy="3046988"/>
          </a:xfrm>
        </p:spPr>
        <p:txBody>
          <a:bodyPr/>
          <a:lstStyle/>
          <a:p>
            <a:pPr algn="l"/>
            <a:r>
              <a:rPr lang="ru-RU" spc="40" dirty="0">
                <a:latin typeface="Verdana"/>
                <a:cs typeface="Verdana"/>
              </a:rPr>
              <a:t>Всероссийская олимпиада </a:t>
            </a:r>
            <a:r>
              <a:rPr lang="ru-RU" spc="25" dirty="0">
                <a:latin typeface="Verdana"/>
                <a:cs typeface="Verdana"/>
              </a:rPr>
              <a:t>школьников </a:t>
            </a:r>
            <a:r>
              <a:rPr lang="ru-RU" spc="-15" dirty="0">
                <a:latin typeface="Verdana"/>
                <a:cs typeface="Verdana"/>
              </a:rPr>
              <a:t>(</a:t>
            </a:r>
            <a:r>
              <a:rPr lang="ru-RU" spc="-15" dirty="0" err="1">
                <a:latin typeface="Verdana"/>
                <a:cs typeface="Verdana"/>
              </a:rPr>
              <a:t>ВсОШ</a:t>
            </a:r>
            <a:r>
              <a:rPr lang="ru-RU" spc="-15" dirty="0">
                <a:latin typeface="Verdana"/>
                <a:cs typeface="Verdana"/>
              </a:rPr>
              <a:t>) </a:t>
            </a:r>
            <a:r>
              <a:rPr lang="ru-RU" spc="10" dirty="0">
                <a:latin typeface="Verdana"/>
                <a:cs typeface="Verdana"/>
              </a:rPr>
              <a:t>является </a:t>
            </a:r>
            <a:br>
              <a:rPr lang="ru-RU" spc="10" dirty="0">
                <a:latin typeface="Verdana"/>
                <a:cs typeface="Verdana"/>
              </a:rPr>
            </a:br>
            <a:r>
              <a:rPr lang="ru-RU" spc="55" dirty="0">
                <a:latin typeface="Verdana"/>
                <a:cs typeface="Verdana"/>
              </a:rPr>
              <a:t>самым </a:t>
            </a:r>
            <a:r>
              <a:rPr lang="ru-RU" spc="45" dirty="0">
                <a:latin typeface="Verdana"/>
                <a:cs typeface="Verdana"/>
              </a:rPr>
              <a:t>престижным </a:t>
            </a:r>
            <a:r>
              <a:rPr lang="ru-RU" spc="70" dirty="0">
                <a:latin typeface="Verdana"/>
                <a:cs typeface="Verdana"/>
              </a:rPr>
              <a:t>и </a:t>
            </a:r>
            <a:r>
              <a:rPr lang="ru-RU" spc="75" dirty="0">
                <a:latin typeface="Verdana"/>
                <a:cs typeface="Verdana"/>
              </a:rPr>
              <a:t> </a:t>
            </a:r>
            <a:br>
              <a:rPr lang="ru-RU" spc="75" dirty="0">
                <a:latin typeface="Verdana"/>
                <a:cs typeface="Verdana"/>
              </a:rPr>
            </a:br>
            <a:r>
              <a:rPr lang="ru-RU" spc="40" dirty="0">
                <a:latin typeface="Verdana"/>
                <a:cs typeface="Verdana"/>
              </a:rPr>
              <a:t>масштабным</a:t>
            </a:r>
            <a:r>
              <a:rPr lang="ru-RU" spc="-20" dirty="0">
                <a:latin typeface="Verdana"/>
                <a:cs typeface="Verdana"/>
              </a:rPr>
              <a:t> </a:t>
            </a:r>
            <a:r>
              <a:rPr lang="ru-RU" spc="15" dirty="0">
                <a:latin typeface="Verdana"/>
                <a:cs typeface="Verdana"/>
              </a:rPr>
              <a:t>интеллектуальным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35" dirty="0">
                <a:latin typeface="Verdana"/>
                <a:cs typeface="Verdana"/>
              </a:rPr>
              <a:t>состязанием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20" dirty="0">
                <a:latin typeface="Verdana"/>
                <a:cs typeface="Verdana"/>
              </a:rPr>
              <a:t>для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25" dirty="0">
                <a:latin typeface="Verdana"/>
                <a:cs typeface="Verdana"/>
              </a:rPr>
              <a:t>школьников</a:t>
            </a:r>
            <a:r>
              <a:rPr lang="ru-RU" spc="-20" dirty="0">
                <a:latin typeface="Verdana"/>
                <a:cs typeface="Verdana"/>
              </a:rPr>
              <a:t> </a:t>
            </a:r>
            <a:r>
              <a:rPr lang="ru-RU" spc="25" dirty="0">
                <a:latin typeface="Verdana"/>
                <a:cs typeface="Verdana"/>
              </a:rPr>
              <a:t>России.</a:t>
            </a:r>
            <a:r>
              <a:rPr lang="ru-RU" spc="-25" dirty="0">
                <a:latin typeface="Verdana"/>
                <a:cs typeface="Verdana"/>
              </a:rPr>
              <a:t> </a:t>
            </a:r>
            <a:br>
              <a:rPr lang="ru-RU" spc="-25" dirty="0">
                <a:latin typeface="Verdana"/>
                <a:cs typeface="Verdana"/>
              </a:rPr>
            </a:br>
            <a:endParaRPr lang="ru-RU" spc="-25" dirty="0">
              <a:latin typeface="Verdana"/>
              <a:cs typeface="Verdana"/>
            </a:endParaRPr>
          </a:p>
          <a:p>
            <a:pPr algn="l"/>
            <a:r>
              <a:rPr lang="ru-RU" spc="45" dirty="0">
                <a:latin typeface="Verdana"/>
                <a:cs typeface="Verdana"/>
              </a:rPr>
              <a:t>Олимпиада </a:t>
            </a:r>
            <a:r>
              <a:rPr lang="ru-RU" spc="-520" dirty="0">
                <a:latin typeface="Verdana"/>
                <a:cs typeface="Verdana"/>
              </a:rPr>
              <a:t> </a:t>
            </a:r>
            <a:r>
              <a:rPr lang="ru-RU" spc="35" dirty="0">
                <a:latin typeface="Verdana"/>
                <a:cs typeface="Verdana"/>
              </a:rPr>
              <a:t>проводится </a:t>
            </a:r>
            <a:r>
              <a:rPr lang="ru-RU" spc="30" dirty="0">
                <a:latin typeface="Verdana"/>
                <a:cs typeface="Verdana"/>
              </a:rPr>
              <a:t>ежегодно </a:t>
            </a:r>
            <a:br>
              <a:rPr lang="ru-RU" spc="30" dirty="0">
                <a:latin typeface="Verdana"/>
                <a:cs typeface="Verdana"/>
              </a:rPr>
            </a:br>
            <a:r>
              <a:rPr lang="ru-RU" spc="45" dirty="0">
                <a:latin typeface="Verdana"/>
                <a:cs typeface="Verdana"/>
              </a:rPr>
              <a:t>по </a:t>
            </a:r>
            <a:r>
              <a:rPr lang="ru-RU" spc="-35" dirty="0">
                <a:latin typeface="Verdana"/>
                <a:cs typeface="Verdana"/>
              </a:rPr>
              <a:t>24 </a:t>
            </a:r>
            <a:r>
              <a:rPr lang="ru-RU" spc="20" dirty="0">
                <a:latin typeface="Verdana"/>
                <a:cs typeface="Verdana"/>
              </a:rPr>
              <a:t>предметам. </a:t>
            </a:r>
          </a:p>
          <a:p>
            <a:pPr algn="l"/>
            <a:endParaRPr lang="ru-RU" spc="20" dirty="0">
              <a:latin typeface="Verdana"/>
              <a:cs typeface="Verdana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6F38D3-7211-4354-90FC-A1E4FBD6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180" y="9139"/>
            <a:ext cx="1522820" cy="810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AB2C48-93AC-4095-BEC3-AFAAC0474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13" y="1200150"/>
            <a:ext cx="4315487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95F48C7-1796-46A0-8F1C-F2CF4CF26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907" y="137488"/>
            <a:ext cx="6136640" cy="369332"/>
          </a:xfrm>
        </p:spPr>
        <p:txBody>
          <a:bodyPr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Преимущества и льготы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DE92CB-9FAF-4DF3-937F-7A0921EC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61" y="9342"/>
            <a:ext cx="1522820" cy="8100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FD757D-0920-4C0E-B381-9CF4B2604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2750"/>
            <a:ext cx="4392509" cy="2190750"/>
          </a:xfrm>
          <a:prstGeom prst="rect">
            <a:avLst/>
          </a:prstGeom>
        </p:spPr>
      </p:pic>
      <p:sp>
        <p:nvSpPr>
          <p:cNvPr id="10" name="Капля 9">
            <a:extLst>
              <a:ext uri="{FF2B5EF4-FFF2-40B4-BE49-F238E27FC236}">
                <a16:creationId xmlns:a16="http://schemas.microsoft.com/office/drawing/2014/main" id="{9A58ED91-BE81-4480-8A74-5385CE6F3EC6}"/>
              </a:ext>
            </a:extLst>
          </p:cNvPr>
          <p:cNvSpPr/>
          <p:nvPr/>
        </p:nvSpPr>
        <p:spPr>
          <a:xfrm>
            <a:off x="89706" y="1157942"/>
            <a:ext cx="2420509" cy="1905000"/>
          </a:xfrm>
          <a:prstGeom prst="teardrop">
            <a:avLst>
              <a:gd name="adj" fmla="val 95166"/>
            </a:avLst>
          </a:prstGeom>
          <a:solidFill>
            <a:srgbClr val="9DE3BE"/>
          </a:solidFill>
          <a:ln>
            <a:solidFill>
              <a:srgbClr val="9DE3B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72C8A4-6314-4861-8424-70E6A9607735}"/>
              </a:ext>
            </a:extLst>
          </p:cNvPr>
          <p:cNvSpPr/>
          <p:nvPr/>
        </p:nvSpPr>
        <p:spPr>
          <a:xfrm>
            <a:off x="207431" y="1123950"/>
            <a:ext cx="224853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Федеральным законодательством предусмотрена льгота для призёров и победителей олимпиады – поступление в вуз без вступительных испытаний по специальности, которая соответствует профильному направлению олимпиады</a:t>
            </a:r>
          </a:p>
        </p:txBody>
      </p:sp>
      <p:sp>
        <p:nvSpPr>
          <p:cNvPr id="11" name="Капля 10">
            <a:extLst>
              <a:ext uri="{FF2B5EF4-FFF2-40B4-BE49-F238E27FC236}">
                <a16:creationId xmlns:a16="http://schemas.microsoft.com/office/drawing/2014/main" id="{C62280B0-67AB-46B8-92DB-0A93BD54DDE0}"/>
              </a:ext>
            </a:extLst>
          </p:cNvPr>
          <p:cNvSpPr/>
          <p:nvPr/>
        </p:nvSpPr>
        <p:spPr>
          <a:xfrm>
            <a:off x="3015963" y="619064"/>
            <a:ext cx="2420509" cy="1905000"/>
          </a:xfrm>
          <a:prstGeom prst="teardrop">
            <a:avLst>
              <a:gd name="adj" fmla="val 95166"/>
            </a:avLst>
          </a:prstGeom>
          <a:solidFill>
            <a:srgbClr val="81B9E7"/>
          </a:solidFill>
          <a:ln>
            <a:solidFill>
              <a:srgbClr val="81B9E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0BC64-90A8-4A7E-882F-596C50E8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37" y="742950"/>
            <a:ext cx="2153160" cy="1477328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школьного олимпиадного движения обусловлено не только престижем участия в олимпиаде, но и возможностью получения учащимися бесценного познавательного опыта</a:t>
            </a:r>
          </a:p>
        </p:txBody>
      </p:sp>
      <p:sp>
        <p:nvSpPr>
          <p:cNvPr id="12" name="Капля 11">
            <a:extLst>
              <a:ext uri="{FF2B5EF4-FFF2-40B4-BE49-F238E27FC236}">
                <a16:creationId xmlns:a16="http://schemas.microsoft.com/office/drawing/2014/main" id="{7C64AE79-7FE9-4E98-AA97-D4556A8D0982}"/>
              </a:ext>
            </a:extLst>
          </p:cNvPr>
          <p:cNvSpPr/>
          <p:nvPr/>
        </p:nvSpPr>
        <p:spPr>
          <a:xfrm>
            <a:off x="5963102" y="833893"/>
            <a:ext cx="2599844" cy="2023318"/>
          </a:xfrm>
          <a:prstGeom prst="teardrop">
            <a:avLst>
              <a:gd name="adj" fmla="val 95166"/>
            </a:avLst>
          </a:prstGeom>
          <a:solidFill>
            <a:srgbClr val="D58BD1"/>
          </a:solidFill>
          <a:ln>
            <a:solidFill>
              <a:srgbClr val="D58BD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2C58F2D-AC8C-4371-9137-6A8FBFE2882E}"/>
              </a:ext>
            </a:extLst>
          </p:cNvPr>
          <p:cNvSpPr txBox="1">
            <a:spLocks/>
          </p:cNvSpPr>
          <p:nvPr/>
        </p:nvSpPr>
        <p:spPr>
          <a:xfrm>
            <a:off x="6072292" y="1277014"/>
            <a:ext cx="242050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Министерство науки и высшего образования РФ утверждает </a:t>
            </a:r>
            <a:r>
              <a:rPr lang="ru-RU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Перечень олимпиад </a:t>
            </a:r>
            <a:r>
              <a:rPr lang="ru-RU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школьников, победители и призеры которых получают льготы при поступлении в вузы</a:t>
            </a:r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id="{AC47681A-BBC9-40D1-8985-E1484F49F8AC}"/>
              </a:ext>
            </a:extLst>
          </p:cNvPr>
          <p:cNvSpPr/>
          <p:nvPr/>
        </p:nvSpPr>
        <p:spPr>
          <a:xfrm>
            <a:off x="4397320" y="2696541"/>
            <a:ext cx="2078303" cy="1713836"/>
          </a:xfrm>
          <a:prstGeom prst="teardrop">
            <a:avLst>
              <a:gd name="adj" fmla="val 95166"/>
            </a:avLst>
          </a:prstGeom>
          <a:solidFill>
            <a:srgbClr val="E9F66A"/>
          </a:solidFill>
          <a:ln>
            <a:solidFill>
              <a:srgbClr val="E9F6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Олимпиадники могут рассчитывать на материальную поддержку федерального уровня –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гранты Президента РФ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8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E8FB0F-B2A0-4956-8F7D-F1C364927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57"/>
            <a:ext cx="2172900" cy="23730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537188-29A1-4F29-B190-0C8FEF4A3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59" y="119804"/>
            <a:ext cx="1253489" cy="666750"/>
          </a:xfrm>
          <a:prstGeom prst="rect">
            <a:avLst/>
          </a:prstGeom>
        </p:spPr>
      </p:pic>
      <p:pic>
        <p:nvPicPr>
          <p:cNvPr id="10" name="Рисунок 9" descr="Расширение бизнеса">
            <a:extLst>
              <a:ext uri="{FF2B5EF4-FFF2-40B4-BE49-F238E27FC236}">
                <a16:creationId xmlns:a16="http://schemas.microsoft.com/office/drawing/2014/main" id="{EDE6316D-786F-4883-9567-E009C6613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2000" y="2935745"/>
            <a:ext cx="914400" cy="914400"/>
          </a:xfrm>
          <a:prstGeom prst="rect">
            <a:avLst/>
          </a:prstGeom>
        </p:spPr>
      </p:pic>
      <p:pic>
        <p:nvPicPr>
          <p:cNvPr id="11" name="Рисунок 10" descr="Расширение бизнеса">
            <a:extLst>
              <a:ext uri="{FF2B5EF4-FFF2-40B4-BE49-F238E27FC236}">
                <a16:creationId xmlns:a16="http://schemas.microsoft.com/office/drawing/2014/main" id="{E2DD7883-5733-4839-AB00-FDAF9867DE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57800" y="1116643"/>
            <a:ext cx="914400" cy="914400"/>
          </a:xfrm>
          <a:prstGeom prst="rect">
            <a:avLst/>
          </a:prstGeom>
        </p:spPr>
      </p:pic>
      <p:pic>
        <p:nvPicPr>
          <p:cNvPr id="12" name="Рисунок 11" descr="Расширение бизнеса">
            <a:extLst>
              <a:ext uri="{FF2B5EF4-FFF2-40B4-BE49-F238E27FC236}">
                <a16:creationId xmlns:a16="http://schemas.microsoft.com/office/drawing/2014/main" id="{CA600724-5A40-47EA-8047-1025FDEACB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63361" y="1946016"/>
            <a:ext cx="914400" cy="914400"/>
          </a:xfrm>
          <a:prstGeom prst="rect">
            <a:avLst/>
          </a:prstGeom>
        </p:spPr>
      </p:pic>
      <p:pic>
        <p:nvPicPr>
          <p:cNvPr id="13" name="Рисунок 12" descr="Расширение бизнеса">
            <a:extLst>
              <a:ext uri="{FF2B5EF4-FFF2-40B4-BE49-F238E27FC236}">
                <a16:creationId xmlns:a16="http://schemas.microsoft.com/office/drawing/2014/main" id="{106C8F7C-0F67-4689-BB1D-E0211638B5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576608" y="81830"/>
            <a:ext cx="838310" cy="838310"/>
          </a:xfrm>
          <a:prstGeom prst="rect">
            <a:avLst/>
          </a:prstGeom>
        </p:spPr>
      </p:pic>
      <p:sp>
        <p:nvSpPr>
          <p:cNvPr id="14" name="Заголовок 6">
            <a:extLst>
              <a:ext uri="{FF2B5EF4-FFF2-40B4-BE49-F238E27FC236}">
                <a16:creationId xmlns:a16="http://schemas.microsoft.com/office/drawing/2014/main" id="{AF3567EA-6F2B-4386-93D3-BA5C5DB80939}"/>
              </a:ext>
            </a:extLst>
          </p:cNvPr>
          <p:cNvSpPr txBox="1">
            <a:spLocks/>
          </p:cNvSpPr>
          <p:nvPr/>
        </p:nvSpPr>
        <p:spPr>
          <a:xfrm>
            <a:off x="44874" y="3842087"/>
            <a:ext cx="22098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Школьный этап</a:t>
            </a:r>
          </a:p>
          <a:p>
            <a:pPr algn="ctr"/>
            <a:endParaRPr lang="ru-RU" sz="14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сентябрь - октябрь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4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id="{E8766E9E-27A2-40B2-94D9-AC57D56B9B05}"/>
              </a:ext>
            </a:extLst>
          </p:cNvPr>
          <p:cNvSpPr txBox="1">
            <a:spLocks/>
          </p:cNvSpPr>
          <p:nvPr/>
        </p:nvSpPr>
        <p:spPr>
          <a:xfrm>
            <a:off x="2286000" y="2820710"/>
            <a:ext cx="22098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Муниципальный этап</a:t>
            </a:r>
            <a:endParaRPr lang="ru-RU" sz="14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ноябрь - декабрь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7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Заголовок 6">
            <a:extLst>
              <a:ext uri="{FF2B5EF4-FFF2-40B4-BE49-F238E27FC236}">
                <a16:creationId xmlns:a16="http://schemas.microsoft.com/office/drawing/2014/main" id="{A4553A78-9E49-4640-BC64-8898EC9AC837}"/>
              </a:ext>
            </a:extLst>
          </p:cNvPr>
          <p:cNvSpPr txBox="1">
            <a:spLocks/>
          </p:cNvSpPr>
          <p:nvPr/>
        </p:nvSpPr>
        <p:spPr>
          <a:xfrm>
            <a:off x="4495619" y="1982510"/>
            <a:ext cx="22098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Региональный этап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январь - февраль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9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id="{9DDF729A-D93D-4DD2-B45E-312B4C78C298}"/>
              </a:ext>
            </a:extLst>
          </p:cNvPr>
          <p:cNvSpPr txBox="1">
            <a:spLocks/>
          </p:cNvSpPr>
          <p:nvPr/>
        </p:nvSpPr>
        <p:spPr>
          <a:xfrm>
            <a:off x="6743269" y="915710"/>
            <a:ext cx="2299108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Заключительный этап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март - май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9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6A337-6A91-42F6-B7A0-95F5A1F771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0092" y="2941937"/>
            <a:ext cx="1366340" cy="220156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6E4310-FA74-4F93-AD94-E097C427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904" y="100998"/>
            <a:ext cx="4343400" cy="430887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этапы олимпиады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F7F184D7-D10F-462F-B64D-BD3796AF1DCC}"/>
              </a:ext>
            </a:extLst>
          </p:cNvPr>
          <p:cNvSpPr/>
          <p:nvPr/>
        </p:nvSpPr>
        <p:spPr>
          <a:xfrm>
            <a:off x="165508" y="3009649"/>
            <a:ext cx="2044292" cy="1735193"/>
          </a:xfrm>
          <a:prstGeom prst="round2DiagRect">
            <a:avLst/>
          </a:prstGeom>
          <a:noFill/>
          <a:ln>
            <a:solidFill>
              <a:srgbClr val="CE7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id="{5D9F7DCC-8AC8-40ED-BCD4-7C3C41F453E3}"/>
              </a:ext>
            </a:extLst>
          </p:cNvPr>
          <p:cNvSpPr/>
          <p:nvPr/>
        </p:nvSpPr>
        <p:spPr>
          <a:xfrm>
            <a:off x="2375308" y="1992820"/>
            <a:ext cx="2044292" cy="1735193"/>
          </a:xfrm>
          <a:prstGeom prst="round2DiagRect">
            <a:avLst/>
          </a:prstGeom>
          <a:noFill/>
          <a:ln>
            <a:solidFill>
              <a:srgbClr val="9DE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E095EAC5-A86A-47CC-A427-243F45665C4C}"/>
              </a:ext>
            </a:extLst>
          </p:cNvPr>
          <p:cNvSpPr/>
          <p:nvPr/>
        </p:nvSpPr>
        <p:spPr>
          <a:xfrm>
            <a:off x="4607041" y="1166288"/>
            <a:ext cx="2044292" cy="1735193"/>
          </a:xfrm>
          <a:prstGeom prst="round2DiagRect">
            <a:avLst/>
          </a:prstGeom>
          <a:noFill/>
          <a:ln>
            <a:solidFill>
              <a:srgbClr val="81B9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противолежащие углы 19">
            <a:extLst>
              <a:ext uri="{FF2B5EF4-FFF2-40B4-BE49-F238E27FC236}">
                <a16:creationId xmlns:a16="http://schemas.microsoft.com/office/drawing/2014/main" id="{F70EE5CC-479F-4261-9EE8-2A087D6A1736}"/>
              </a:ext>
            </a:extLst>
          </p:cNvPr>
          <p:cNvSpPr/>
          <p:nvPr/>
        </p:nvSpPr>
        <p:spPr>
          <a:xfrm>
            <a:off x="6858000" y="119804"/>
            <a:ext cx="2044292" cy="1735193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rgbClr val="C86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45B1B4-0387-4E36-8B61-AE7FF538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140619" cy="12456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895840-0491-4738-A40F-7012745F9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80" y="0"/>
            <a:ext cx="1522820" cy="81001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04DBFDE-5C00-4B87-861E-0FB49C197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43" y="1657350"/>
            <a:ext cx="1008501" cy="1539291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F050D50-CF96-470C-AB8D-BD9074C6D992}"/>
              </a:ext>
            </a:extLst>
          </p:cNvPr>
          <p:cNvSpPr/>
          <p:nvPr/>
        </p:nvSpPr>
        <p:spPr>
          <a:xfrm>
            <a:off x="4729812" y="612395"/>
            <a:ext cx="3118788" cy="362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>
                <a:solidFill>
                  <a:srgbClr val="FF0000"/>
                </a:solidFill>
                <a:latin typeface="Verdana"/>
                <a:cs typeface="Verdana"/>
              </a:rPr>
              <a:t>Важно!</a:t>
            </a:r>
            <a:endParaRPr lang="ru-RU" sz="1600" b="1" dirty="0">
              <a:latin typeface="Verdana"/>
              <a:cs typeface="Verdana"/>
            </a:endParaRPr>
          </a:p>
          <a:p>
            <a:pPr marL="12700" marR="5080">
              <a:lnSpc>
                <a:spcPct val="100200"/>
              </a:lnSpc>
              <a:spcBef>
                <a:spcPts val="745"/>
              </a:spcBef>
            </a:pPr>
            <a:r>
              <a:rPr lang="ru-RU" sz="1600" spc="8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Порядком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всероссийской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олимпиады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школьников,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участник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5" dirty="0">
                <a:latin typeface="Arial" panose="020B0604020202020204" pitchFamily="34" charset="0"/>
                <a:cs typeface="Arial" panose="020B0604020202020204" pitchFamily="34" charset="0"/>
              </a:rPr>
              <a:t>вправе </a:t>
            </a:r>
            <a:r>
              <a:rPr lang="ru-RU" sz="1600" spc="10" dirty="0">
                <a:latin typeface="Arial" panose="020B0604020202020204" pitchFamily="34" charset="0"/>
                <a:cs typeface="Arial" panose="020B0604020202020204" pitchFamily="34" charset="0"/>
              </a:rPr>
              <a:t>выполнять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класс. </a:t>
            </a:r>
            <a:r>
              <a:rPr lang="ru-RU" sz="1600" spc="8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этом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случае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должен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предупрежден,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-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spc="-6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ча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ква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иф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ика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60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65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писо</a:t>
            </a:r>
            <a:r>
              <a:rPr lang="ru-RU" sz="1600" spc="-2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spc="-4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spc="-35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spc="-3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-35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последующих </a:t>
            </a:r>
            <a:r>
              <a:rPr lang="ru-RU" sz="1600" spc="10" dirty="0">
                <a:latin typeface="Arial" panose="020B0604020202020204" pitchFamily="34" charset="0"/>
                <a:cs typeface="Arial" panose="020B0604020202020204" pitchFamily="34" charset="0"/>
              </a:rPr>
              <a:t>этапов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олимпиады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ru-RU"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выступать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той</a:t>
            </a:r>
            <a:r>
              <a:rPr lang="ru-RU"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же</a:t>
            </a:r>
            <a:r>
              <a:rPr lang="ru-RU"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5" dirty="0">
                <a:latin typeface="Arial" panose="020B0604020202020204" pitchFamily="34" charset="0"/>
                <a:cs typeface="Arial" panose="020B0604020202020204" pitchFamily="34" charset="0"/>
              </a:rPr>
              <a:t>возрастной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параллели.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0BE1DD-21C5-4F05-A516-5D8B6111D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57" y="700597"/>
            <a:ext cx="3596343" cy="38523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43C7E9-90C8-4872-877E-D35F4D11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975732"/>
            <a:ext cx="1051838" cy="1148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61950"/>
            <a:ext cx="5452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150" dirty="0">
                <a:solidFill>
                  <a:schemeClr val="tx1"/>
                </a:solidFill>
                <a:latin typeface="Arial Black" panose="020B0A04020102020204" pitchFamily="34" charset="0"/>
              </a:rPr>
              <a:t>р</a:t>
            </a:r>
            <a:r>
              <a:rPr dirty="0">
                <a:solidFill>
                  <a:schemeClr val="tx1"/>
                </a:solidFill>
                <a:latin typeface="Arial Black" panose="020B0A04020102020204" pitchFamily="34" charset="0"/>
              </a:rPr>
              <a:t>г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95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25" dirty="0">
                <a:solidFill>
                  <a:schemeClr val="tx1"/>
                </a:solidFill>
                <a:latin typeface="Arial Black" panose="020B0A04020102020204" pitchFamily="34" charset="0"/>
              </a:rPr>
              <a:t>з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-60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150" dirty="0">
                <a:solidFill>
                  <a:schemeClr val="tx1"/>
                </a:solidFill>
                <a:latin typeface="Arial Black" panose="020B0A04020102020204" pitchFamily="34" charset="0"/>
              </a:rPr>
              <a:t>р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ы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220" dirty="0">
                <a:solidFill>
                  <a:schemeClr val="tx1"/>
                </a:solidFill>
                <a:latin typeface="Arial Black" panose="020B0A04020102020204" pitchFamily="34" charset="0"/>
              </a:rPr>
              <a:t>м</a:t>
            </a:r>
            <a:r>
              <a:rPr spc="80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142" y="1428750"/>
            <a:ext cx="8387715" cy="1841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  <a:tabLst>
                <a:tab pos="1332865" algn="l"/>
                <a:tab pos="1659889" algn="l"/>
                <a:tab pos="3623945" algn="l"/>
                <a:tab pos="4457065" algn="l"/>
                <a:tab pos="4744720" algn="l"/>
                <a:tab pos="5517515" algn="l"/>
                <a:tab pos="6637020" algn="l"/>
              </a:tabLst>
            </a:pPr>
            <a:r>
              <a:rPr lang="ru-RU" b="1" spc="-1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b="1" spc="-70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80" dirty="0" err="1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125" dirty="0" err="1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spc="-15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25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b="1" spc="-25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60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spc="4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70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80" dirty="0" err="1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125" dirty="0" err="1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spc="-12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pc="140" dirty="0">
                <a:latin typeface="Arial" panose="020B0604020202020204" pitchFamily="34" charset="0"/>
                <a:cs typeface="Arial" panose="020B0604020202020204" pitchFamily="34" charset="0"/>
              </a:rPr>
              <a:t>местного самоуправления,</a:t>
            </a:r>
            <a:r>
              <a:rPr spc="-22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осуществляющий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30" dirty="0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сфере</a:t>
            </a:r>
            <a:r>
              <a:rPr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>
              <a:lnSpc>
                <a:spcPct val="114799"/>
              </a:lnSpc>
              <a:tabLst>
                <a:tab pos="1731645" algn="l"/>
                <a:tab pos="2373630" algn="l"/>
                <a:tab pos="2632710" algn="l"/>
                <a:tab pos="3377565" algn="l"/>
                <a:tab pos="5273040" algn="l"/>
                <a:tab pos="6114415" algn="l"/>
                <a:tab pos="7167245" algn="l"/>
              </a:tabLst>
            </a:pPr>
            <a:endParaRPr lang="ru-RU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>
              <a:lnSpc>
                <a:spcPct val="114799"/>
              </a:lnSpc>
              <a:tabLst>
                <a:tab pos="1731645" algn="l"/>
                <a:tab pos="2373630" algn="l"/>
                <a:tab pos="2632710" algn="l"/>
                <a:tab pos="3377565" algn="l"/>
                <a:tab pos="5273040" algn="l"/>
                <a:tab pos="6114415" algn="l"/>
                <a:tab pos="7167245" algn="l"/>
              </a:tabLst>
            </a:pPr>
            <a:r>
              <a:rPr lang="ru-RU" b="1" spc="-5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pc="35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Красноярского края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b="1" spc="-75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135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b="1" spc="-8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b="1" spc="-4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spc="-125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b="1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185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</a:t>
            </a:r>
            <a:r>
              <a:rPr lang="ru-RU" spc="95" dirty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E5751C-9D30-466B-AA94-575260CB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88056"/>
            <a:ext cx="1522820" cy="8100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203AF-7922-4D0C-8295-4DD8AA16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0339"/>
            <a:ext cx="6136640" cy="3693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Согласие родителей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C5D677-F4A0-4FFA-9AAF-A11C92E50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886704"/>
            <a:ext cx="8153400" cy="4062651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25 Порядка проведения олимпиады родители (законные представители) участника не позднее чем за 3 календарных дня до начала проведения этапа олимпиады, в котором он принимает участие, письменно подтверждает ознакомление с Порядком проведения олимпиады и дает согласие на публикацию результатов по каждому общеобразовательному предмету на сайте организатора олимпиады в сети «Интернет».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Указанное согласие хранится 1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C5BBD2-92B9-44F3-8446-8C4C61883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D5152-5E96-4D66-9692-22A3355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"/>
            <a:ext cx="6445250" cy="3693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Общественные наблюдатели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8534A4-8452-4443-B347-81360B5F4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95350"/>
            <a:ext cx="6136640" cy="1107996"/>
          </a:xfrm>
        </p:spPr>
        <p:txBody>
          <a:bodyPr/>
          <a:lstStyle/>
          <a:p>
            <a:r>
              <a:rPr lang="ru-RU" dirty="0"/>
              <a:t>В месте проведения олимпиады вправе присутствовать общественные наблюдатели. Для аккредитации в качестве общественного наблюдателя необходимо обратиться к организатору соответствующего этапа олимпиады.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598474-16D1-4541-A47D-EA00187A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49C63DE4-29FC-4D05-9A6F-0574EECA199E}"/>
              </a:ext>
            </a:extLst>
          </p:cNvPr>
          <p:cNvSpPr txBox="1">
            <a:spLocks/>
          </p:cNvSpPr>
          <p:nvPr/>
        </p:nvSpPr>
        <p:spPr>
          <a:xfrm>
            <a:off x="602456" y="2190750"/>
            <a:ext cx="613664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kern="0" dirty="0"/>
              <a:t>п. 20 Порядка проведения всероссийской олимпиады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kern="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kern="0" dirty="0"/>
              <a:t>Порядок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школьников, утвержденным приказом Минобрнауки России от 28.06.2013 № 491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1A644D-C1BD-4ECC-9F77-DF18A4D8F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876300"/>
            <a:ext cx="1597819" cy="24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405</Words>
  <Application>Microsoft Office PowerPoint</Application>
  <PresentationFormat>Экран (16:9)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Verdana</vt:lpstr>
      <vt:lpstr>Wingdings</vt:lpstr>
      <vt:lpstr>Office Theme</vt:lpstr>
      <vt:lpstr>2021-2022 учебный год</vt:lpstr>
      <vt:lpstr>Нормативно – правовое обеспечение</vt:lpstr>
      <vt:lpstr>Всероссийская олимпиада школьников</vt:lpstr>
      <vt:lpstr>Развитие школьного олимпиадного движения обусловлено не только престижем участия в олимпиаде, но и возможностью получения учащимися бесценного познавательного опыта</vt:lpstr>
      <vt:lpstr>этапы олимпиады</vt:lpstr>
      <vt:lpstr>Презентация PowerPoint</vt:lpstr>
      <vt:lpstr>Организаторы олимпиады</vt:lpstr>
      <vt:lpstr>Согласие родителей</vt:lpstr>
      <vt:lpstr>Общественные наблюдатели</vt:lpstr>
      <vt:lpstr>Подготовка школьников к олимпиаде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школьников в Красноярском крае в 2021-2022    учебном году</dc:title>
  <dc:creator>Елена Игоревна Данилевская</dc:creator>
  <cp:lastModifiedBy>User</cp:lastModifiedBy>
  <cp:revision>50</cp:revision>
  <dcterms:created xsi:type="dcterms:W3CDTF">2021-08-19T02:47:05Z</dcterms:created>
  <dcterms:modified xsi:type="dcterms:W3CDTF">2021-09-21T12:35:56Z</dcterms:modified>
</cp:coreProperties>
</file>