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UI/customUI.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9.png" ContentType="image/png"/>
  <Override PartName="/ppt/media/image57.png" ContentType="image/png"/>
  <Override PartName="/ppt/media/image28.jpeg" ContentType="image/jpe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9.jpeg" ContentType="image/jpeg"/>
  <Override PartName="/ppt/media/image10.png" ContentType="image/png"/>
  <Override PartName="/ppt/media/image66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35.jpeg" ContentType="image/jpe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50.gif" ContentType="image/gif"/>
  <Override PartName="/ppt/media/image40.jpeg" ContentType="image/jpe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32.png" ContentType="image/png"/>
  <Override PartName="/ppt/media/image30.jpeg" ContentType="image/jpeg"/>
  <Override PartName="/ppt/media/image42.png" ContentType="image/png"/>
  <Override PartName="/ppt/media/image31.jpeg" ContentType="image/jpeg"/>
  <Override PartName="/ppt/media/image62.png" ContentType="image/png"/>
  <Override PartName="/ppt/media/image33.jpeg" ContentType="image/jpeg"/>
  <Override PartName="/ppt/media/image34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1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gif" ContentType="image/gif"/>
  <Override PartName="/ppt/media/image48.png" ContentType="image/png"/>
  <Override PartName="/ppt/media/image49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7.png" ContentType="image/png"/>
  <Override PartName="/ppt/media/image68.png" ContentType="image/png"/>
  <Override PartName="/ppt/media/image69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06/relationships/ui/extensibility" Target="customUI/customUI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559E403-8810-4CCA-BB57-6CF6998DF182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latin typeface="Arial"/>
              </a:rPr>
              <a:t>Версия от 25.11.2014 г. Последнюю версию конструктора смотрите на сайте «Тестирование в MS PowerPoint» http://www.rosinka.vrn.ru/pp/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0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8A9FDAB-D949-4E83-B910-0811F60DA92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60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73FEF21-E399-4255-96B9-C030FC48D46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ABA9597-D890-4BD3-A5C7-48BF7C96F4E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22.1.21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615C278-9D5D-4D2E-B948-353931E6DE3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6711E41-30C5-4A73-AD3C-11C1FD7282BA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22.1.21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470FC81-454C-4DC8-921C-07226003B42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43640" y="116640"/>
            <a:ext cx="7776360" cy="14317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1f497d"/>
                </a:solidFill>
                <a:latin typeface="Arial"/>
              </a:rPr>
              <a:t>Текст задания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276560" y="1981080"/>
            <a:ext cx="7543440" cy="5112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Вариант ответа № 1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A712081-528D-4167-9BE8-98B53752E43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22.1.21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01A89AC-26FF-42C4-988F-6DBED5E54F8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1276560" y="2615040"/>
            <a:ext cx="7543440" cy="5112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Вариант ответа № 2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1276560" y="3249000"/>
            <a:ext cx="7543440" cy="5112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Вариант ответа № 3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body"/>
          </p:nvPr>
        </p:nvSpPr>
        <p:spPr>
          <a:xfrm>
            <a:off x="1276560" y="3882960"/>
            <a:ext cx="7543440" cy="5112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Вариант ответа № 4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9"/>
          <p:cNvSpPr>
            <a:spLocks noGrp="1"/>
          </p:cNvSpPr>
          <p:nvPr>
            <p:ph type="body"/>
          </p:nvPr>
        </p:nvSpPr>
        <p:spPr>
          <a:xfrm>
            <a:off x="1276560" y="4516920"/>
            <a:ext cx="7543440" cy="5112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Вариант ответа № 5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10"/>
          <p:cNvSpPr>
            <a:spLocks noGrp="1"/>
          </p:cNvSpPr>
          <p:nvPr>
            <p:ph type="body"/>
          </p:nvPr>
        </p:nvSpPr>
        <p:spPr>
          <a:xfrm>
            <a:off x="1276560" y="5150880"/>
            <a:ext cx="7543440" cy="5112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Вариант ответа № 6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30F9174-F132-4CC5-B52F-E25357A0E54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22.1.21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5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9234615-DBF1-4639-8C0D-284969163ED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2AF0BB7-60F7-404F-A57B-93B31C931D1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22.1.21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06C607B-3C26-4385-B8B9-F22C731F06A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gif"/><Relationship Id="rId7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0.gif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jpeg"/><Relationship Id="rId9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jpeg"/><Relationship Id="rId15" Type="http://schemas.openxmlformats.org/officeDocument/2006/relationships/image" Target="../media/image30.jpeg"/><Relationship Id="rId16" Type="http://schemas.openxmlformats.org/officeDocument/2006/relationships/image" Target="../media/image31.jpeg"/><Relationship Id="rId1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0" y="6237360"/>
            <a:ext cx="9143640" cy="6202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5400000"/>
          </a:gra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" hidden="1"/>
          <p:cNvSpPr/>
          <p:nvPr/>
        </p:nvSpPr>
        <p:spPr>
          <a:xfrm>
            <a:off x="8629560" y="6441480"/>
            <a:ext cx="431280" cy="21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ru-RU" sz="1400" spc="-1" strike="noStrike">
                <a:solidFill>
                  <a:srgbClr val="1f497d"/>
                </a:solidFill>
                <a:latin typeface="Comic Sans MS"/>
              </a:rPr>
              <a:t>мин.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1" name="CustomShape 3" hidden="1"/>
          <p:cNvSpPr/>
          <p:nvPr/>
        </p:nvSpPr>
        <p:spPr>
          <a:xfrm>
            <a:off x="8053560" y="6385680"/>
            <a:ext cx="502920" cy="3236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000" rIns="18000" tIns="10800" bIns="10800" anchor="ctr">
            <a:noAutofit/>
          </a:bodyPr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1" lang="ru-RU" sz="1800" spc="-1" strike="noStrike">
                <a:solidFill>
                  <a:srgbClr val="0000ff"/>
                </a:solidFill>
                <a:latin typeface="Comic Sans MS"/>
              </a:rPr>
              <a:t>5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2" name="CustomShape 4" hidden="1"/>
          <p:cNvSpPr/>
          <p:nvPr/>
        </p:nvSpPr>
        <p:spPr>
          <a:xfrm>
            <a:off x="5940000" y="6441480"/>
            <a:ext cx="2016000" cy="21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ct val="100000"/>
              </a:lnSpc>
              <a:spcBef>
                <a:spcPts val="700"/>
              </a:spcBef>
            </a:pPr>
            <a:r>
              <a:rPr b="0" lang="ru-RU" sz="1400" spc="-1" strike="noStrike">
                <a:solidFill>
                  <a:srgbClr val="1f497d"/>
                </a:solidFill>
                <a:latin typeface="Comic Sans MS"/>
              </a:rPr>
              <a:t>Время тестирования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223" name="Group 5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224" name="CustomShape 6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" name="CustomShape 7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" name="CustomShape 8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7" name="CustomShape 9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28" name="Рисунок 6" descr=""/>
          <p:cNvPicPr/>
          <p:nvPr/>
        </p:nvPicPr>
        <p:blipFill>
          <a:blip r:embed="rId1"/>
          <a:stretch/>
        </p:blipFill>
        <p:spPr>
          <a:xfrm>
            <a:off x="251640" y="692640"/>
            <a:ext cx="9052560" cy="172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roup 1"/>
          <p:cNvGrpSpPr/>
          <p:nvPr/>
        </p:nvGrpSpPr>
        <p:grpSpPr>
          <a:xfrm>
            <a:off x="827640" y="404640"/>
            <a:ext cx="7560360" cy="5616360"/>
            <a:chOff x="827640" y="404640"/>
            <a:chExt cx="7560360" cy="5616360"/>
          </a:xfrm>
        </p:grpSpPr>
        <p:sp>
          <p:nvSpPr>
            <p:cNvPr id="375" name="CustomShape 2"/>
            <p:cNvSpPr/>
            <p:nvPr/>
          </p:nvSpPr>
          <p:spPr>
            <a:xfrm>
              <a:off x="827640" y="404640"/>
              <a:ext cx="7560360" cy="5616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" name="CustomShape 3"/>
            <p:cNvSpPr/>
            <p:nvPr/>
          </p:nvSpPr>
          <p:spPr>
            <a:xfrm>
              <a:off x="1115640" y="638640"/>
              <a:ext cx="7056360" cy="228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По проезжей части дороги могут ехать только велосипедисты старше 14 лет. Ехать следует в один ряд и как можно ближе к правому краю дороги, но не прижимаясь к бордюру ближе, чем на 1 м. Прокладывайте маршруты вне дорог с большим количеством развязок.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377" name="CustomShape 4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78" name="Group 5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379" name="CustomShape 6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" name="CustomShape 7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" name="CustomShape 8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2" name="CustomShape 9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10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11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85" name="CustomShape 12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6" name="Picture 2" descr=""/>
          <p:cNvPicPr/>
          <p:nvPr/>
        </p:nvPicPr>
        <p:blipFill>
          <a:blip r:embed="rId1"/>
          <a:stretch/>
        </p:blipFill>
        <p:spPr>
          <a:xfrm>
            <a:off x="2339640" y="2946960"/>
            <a:ext cx="4428000" cy="2952000"/>
          </a:xfrm>
          <a:prstGeom prst="rect">
            <a:avLst/>
          </a:prstGeom>
          <a:ln>
            <a:noFill/>
          </a:ln>
        </p:spPr>
      </p:pic>
      <p:sp>
        <p:nvSpPr>
          <p:cNvPr id="387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89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390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1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2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3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96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97" name="Group 10"/>
          <p:cNvGrpSpPr/>
          <p:nvPr/>
        </p:nvGrpSpPr>
        <p:grpSpPr>
          <a:xfrm>
            <a:off x="827640" y="404640"/>
            <a:ext cx="7560360" cy="5616360"/>
            <a:chOff x="827640" y="404640"/>
            <a:chExt cx="7560360" cy="5616360"/>
          </a:xfrm>
        </p:grpSpPr>
        <p:sp>
          <p:nvSpPr>
            <p:cNvPr id="398" name="CustomShape 11"/>
            <p:cNvSpPr/>
            <p:nvPr/>
          </p:nvSpPr>
          <p:spPr>
            <a:xfrm>
              <a:off x="827640" y="404640"/>
              <a:ext cx="7560360" cy="5616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9" name="CustomShape 12"/>
            <p:cNvSpPr/>
            <p:nvPr/>
          </p:nvSpPr>
          <p:spPr>
            <a:xfrm>
              <a:off x="1115640" y="638640"/>
              <a:ext cx="7056360" cy="5211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Мчит Бегунок со всех сил своего седока по тротуару, а прохожие ворчат, возмущаются, в разные стороны разбегаются.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Что же им не нравится? Как же 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Егорке на велосипеде ехать?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Думал так мальчик, думал, пока 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его не остановил один дедушка. 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	</a:t>
              </a: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Вот он-то и рассказал про правила дорожного движения для велосипедистов.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Не прав был Егорка, что с такой скоростью мчался.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Для таких гонок есть свои особые дорожки - велодорожки.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А чтобы их распознать существует и специальный дорожный знак.</a:t>
              </a:r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400" name="Picture 2" descr=""/>
          <p:cNvPicPr/>
          <p:nvPr/>
        </p:nvPicPr>
        <p:blipFill>
          <a:blip r:embed="rId1"/>
          <a:srcRect l="19933" t="18102" r="54978" b="50322"/>
          <a:stretch/>
        </p:blipFill>
        <p:spPr>
          <a:xfrm flipH="1">
            <a:off x="1332000" y="1845000"/>
            <a:ext cx="2016000" cy="1675440"/>
          </a:xfrm>
          <a:prstGeom prst="rect">
            <a:avLst/>
          </a:prstGeom>
          <a:ln>
            <a:noFill/>
          </a:ln>
        </p:spPr>
      </p:pic>
      <p:sp>
        <p:nvSpPr>
          <p:cNvPr id="401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roup 1"/>
          <p:cNvGrpSpPr/>
          <p:nvPr/>
        </p:nvGrpSpPr>
        <p:grpSpPr>
          <a:xfrm>
            <a:off x="498960" y="188640"/>
            <a:ext cx="7889040" cy="5832360"/>
            <a:chOff x="498960" y="188640"/>
            <a:chExt cx="7889040" cy="5832360"/>
          </a:xfrm>
        </p:grpSpPr>
        <p:sp>
          <p:nvSpPr>
            <p:cNvPr id="403" name="CustomShape 2"/>
            <p:cNvSpPr/>
            <p:nvPr/>
          </p:nvSpPr>
          <p:spPr>
            <a:xfrm>
              <a:off x="498960" y="188640"/>
              <a:ext cx="7889040" cy="5832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" name="CustomShape 3"/>
            <p:cNvSpPr/>
            <p:nvPr/>
          </p:nvSpPr>
          <p:spPr>
            <a:xfrm>
              <a:off x="799560" y="431640"/>
              <a:ext cx="736308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Определи, какой знак подскажет Егорке велодорожку?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405" name="CustomShape 4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06" name="Group 5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407" name="CustomShape 6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" name="CustomShape 7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9" name="CustomShape 8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10" name="CustomShape 9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10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12" name="Рисунок 39" descr=""/>
          <p:cNvPicPr/>
          <p:nvPr/>
        </p:nvPicPr>
        <p:blipFill>
          <a:blip r:embed="rId1"/>
          <a:stretch/>
        </p:blipFill>
        <p:spPr>
          <a:xfrm>
            <a:off x="3853080" y="4160160"/>
            <a:ext cx="1180800" cy="1020960"/>
          </a:xfrm>
          <a:prstGeom prst="rect">
            <a:avLst/>
          </a:prstGeom>
          <a:ln>
            <a:noFill/>
          </a:ln>
        </p:spPr>
      </p:pic>
      <p:pic>
        <p:nvPicPr>
          <p:cNvPr id="413" name="Рисунок 40" descr=""/>
          <p:cNvPicPr/>
          <p:nvPr/>
        </p:nvPicPr>
        <p:blipFill>
          <a:blip r:embed="rId2"/>
          <a:stretch/>
        </p:blipFill>
        <p:spPr>
          <a:xfrm>
            <a:off x="6444360" y="2331720"/>
            <a:ext cx="909360" cy="786240"/>
          </a:xfrm>
          <a:prstGeom prst="rect">
            <a:avLst/>
          </a:prstGeom>
          <a:ln>
            <a:noFill/>
          </a:ln>
        </p:spPr>
      </p:pic>
      <p:pic>
        <p:nvPicPr>
          <p:cNvPr id="414" name="Рисунок 41" descr=""/>
          <p:cNvPicPr/>
          <p:nvPr/>
        </p:nvPicPr>
        <p:blipFill>
          <a:blip r:embed="rId3"/>
          <a:stretch/>
        </p:blipFill>
        <p:spPr>
          <a:xfrm>
            <a:off x="2123640" y="1764720"/>
            <a:ext cx="1311120" cy="1134000"/>
          </a:xfrm>
          <a:prstGeom prst="rect">
            <a:avLst/>
          </a:prstGeom>
          <a:ln>
            <a:noFill/>
          </a:ln>
        </p:spPr>
      </p:pic>
      <p:pic>
        <p:nvPicPr>
          <p:cNvPr id="415" name="Рисунок 1" descr=""/>
          <p:cNvPicPr/>
          <p:nvPr/>
        </p:nvPicPr>
        <p:blipFill>
          <a:blip r:embed="rId4"/>
          <a:stretch/>
        </p:blipFill>
        <p:spPr>
          <a:xfrm>
            <a:off x="3540960" y="3740040"/>
            <a:ext cx="1889280" cy="1861200"/>
          </a:xfrm>
          <a:prstGeom prst="rect">
            <a:avLst/>
          </a:prstGeom>
          <a:ln>
            <a:noFill/>
          </a:ln>
        </p:spPr>
      </p:pic>
      <p:pic>
        <p:nvPicPr>
          <p:cNvPr id="416" name="Рисунок 37" descr=""/>
          <p:cNvPicPr/>
          <p:nvPr/>
        </p:nvPicPr>
        <p:blipFill>
          <a:blip r:embed="rId5"/>
          <a:stretch/>
        </p:blipFill>
        <p:spPr>
          <a:xfrm>
            <a:off x="1795680" y="1404000"/>
            <a:ext cx="1947960" cy="1947960"/>
          </a:xfrm>
          <a:prstGeom prst="rect">
            <a:avLst/>
          </a:prstGeom>
          <a:ln>
            <a:noFill/>
          </a:ln>
        </p:spPr>
      </p:pic>
      <p:pic>
        <p:nvPicPr>
          <p:cNvPr id="417" name="Рисунок 38" descr=""/>
          <p:cNvPicPr/>
          <p:nvPr/>
        </p:nvPicPr>
        <p:blipFill>
          <a:blip r:embed="rId6"/>
          <a:stretch/>
        </p:blipFill>
        <p:spPr>
          <a:xfrm>
            <a:off x="5937840" y="1604520"/>
            <a:ext cx="1833480" cy="1610280"/>
          </a:xfrm>
          <a:prstGeom prst="rect">
            <a:avLst/>
          </a:prstGeom>
          <a:ln>
            <a:noFill/>
          </a:ln>
        </p:spPr>
      </p:pic>
      <p:sp>
        <p:nvSpPr>
          <p:cNvPr id="418" name="CustomShape 11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4" dur="indefinite" restart="never" nodeType="tmRoot">
          <p:childTnLst>
            <p:seq>
              <p:cTn id="95" restart="whenNotActive" nodeType="interactiveSeq" fill="hold">
                <p:childTnLst>
                  <p:par>
                    <p:cTn id="96" fill="hold"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01" restart="whenNotActive" nodeType="interactiveSeq" fill="hold">
                <p:childTnLst>
                  <p:par>
                    <p:cTn id="102" fill="hold"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05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07" restart="whenNotActive" nodeType="interactiveSeq" fill="hold">
                <p:childTnLst>
                  <p:par>
                    <p:cTn id="108" fill="hold"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1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20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421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2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3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4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27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8" name="Group 10"/>
          <p:cNvGrpSpPr/>
          <p:nvPr/>
        </p:nvGrpSpPr>
        <p:grpSpPr>
          <a:xfrm>
            <a:off x="827640" y="404640"/>
            <a:ext cx="7560360" cy="5616360"/>
            <a:chOff x="827640" y="404640"/>
            <a:chExt cx="7560360" cy="5616360"/>
          </a:xfrm>
        </p:grpSpPr>
        <p:sp>
          <p:nvSpPr>
            <p:cNvPr id="429" name="CustomShape 11"/>
            <p:cNvSpPr/>
            <p:nvPr/>
          </p:nvSpPr>
          <p:spPr>
            <a:xfrm>
              <a:off x="827640" y="404640"/>
              <a:ext cx="7560360" cy="5616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0" name="CustomShape 12"/>
            <p:cNvSpPr/>
            <p:nvPr/>
          </p:nvSpPr>
          <p:spPr>
            <a:xfrm>
              <a:off x="1115640" y="638640"/>
              <a:ext cx="7056360" cy="1918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Тротуар — место для пешеходов. Старайтесь ездить только по безлюдным и широким тротуарам, обращайте особое внимание на выезды из дворов, арок, выходы из подъездов и магазинов, двери припаркованных машин.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431" name="CustomShape 13"/>
            <p:cNvSpPr/>
            <p:nvPr/>
          </p:nvSpPr>
          <p:spPr>
            <a:xfrm>
              <a:off x="1079640" y="4915800"/>
              <a:ext cx="705636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Дорожный знак велосипедной дорожки.</a:t>
              </a:r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432" name="Рисунок 14" descr=""/>
          <p:cNvPicPr/>
          <p:nvPr/>
        </p:nvPicPr>
        <p:blipFill>
          <a:blip r:embed="rId1"/>
          <a:stretch/>
        </p:blipFill>
        <p:spPr>
          <a:xfrm>
            <a:off x="3633840" y="2997000"/>
            <a:ext cx="1947960" cy="1947960"/>
          </a:xfrm>
          <a:prstGeom prst="rect">
            <a:avLst/>
          </a:prstGeom>
          <a:ln>
            <a:noFill/>
          </a:ln>
        </p:spPr>
      </p:pic>
      <p:sp>
        <p:nvSpPr>
          <p:cNvPr id="433" name="CustomShape 14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35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436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8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39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42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43" name="Group 10"/>
          <p:cNvGrpSpPr/>
          <p:nvPr/>
        </p:nvGrpSpPr>
        <p:grpSpPr>
          <a:xfrm>
            <a:off x="827640" y="404640"/>
            <a:ext cx="7560360" cy="5616360"/>
            <a:chOff x="827640" y="404640"/>
            <a:chExt cx="7560360" cy="5616360"/>
          </a:xfrm>
        </p:grpSpPr>
        <p:sp>
          <p:nvSpPr>
            <p:cNvPr id="444" name="CustomShape 11"/>
            <p:cNvSpPr/>
            <p:nvPr/>
          </p:nvSpPr>
          <p:spPr>
            <a:xfrm>
              <a:off x="827640" y="404640"/>
              <a:ext cx="7560360" cy="5616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5" name="CustomShape 12"/>
            <p:cNvSpPr/>
            <p:nvPr/>
          </p:nvSpPr>
          <p:spPr>
            <a:xfrm>
              <a:off x="1115640" y="638640"/>
              <a:ext cx="7056360" cy="3016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Снизил Егорка скорость, едет аккуратно, прохожих не пугает. И решил он сделать какое-нибудь доброе дело сделать.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Смотрит, а впереди мужчина идет с длинными досками.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Надо бы ему помочь, - так подумал мальчик. Бегунок – верный друг, он и поможет тяжелый груз перенести.</a:t>
              </a:r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446" name="Picture 2" descr=""/>
          <p:cNvPicPr/>
          <p:nvPr/>
        </p:nvPicPr>
        <p:blipFill>
          <a:blip r:embed="rId1"/>
          <a:stretch/>
        </p:blipFill>
        <p:spPr>
          <a:xfrm>
            <a:off x="3646800" y="3573000"/>
            <a:ext cx="1850040" cy="2055600"/>
          </a:xfrm>
          <a:prstGeom prst="rect">
            <a:avLst/>
          </a:prstGeom>
          <a:ln>
            <a:noFill/>
          </a:ln>
        </p:spPr>
      </p:pic>
      <p:sp>
        <p:nvSpPr>
          <p:cNvPr id="447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827640" y="404640"/>
            <a:ext cx="7560360" cy="5616360"/>
          </a:xfrm>
          <a:prstGeom prst="roundRect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38160">
            <a:solidFill>
              <a:srgbClr val="002060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9" name="CustomShape 2"/>
          <p:cNvSpPr/>
          <p:nvPr/>
        </p:nvSpPr>
        <p:spPr>
          <a:xfrm>
            <a:off x="1115640" y="638640"/>
            <a:ext cx="7056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lang="ru-RU" sz="2000" spc="-1" strike="noStrike">
                <a:solidFill>
                  <a:srgbClr val="000048"/>
                </a:solidFill>
                <a:latin typeface="Comic Sans MS"/>
              </a:rPr>
              <a:t>Нарушит ли Егорка правила дорожного движения для велосипедистов, если перевезет доски? Выбери правильный ответ.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0" name="CustomShape 3"/>
          <p:cNvSpPr/>
          <p:nvPr/>
        </p:nvSpPr>
        <p:spPr>
          <a:xfrm>
            <a:off x="2109240" y="1871640"/>
            <a:ext cx="6069960" cy="829080"/>
          </a:xfrm>
          <a:prstGeom prst="roundRect">
            <a:avLst>
              <a:gd name="adj" fmla="val 16667"/>
            </a:avLst>
          </a:prstGeom>
          <a:ln>
            <a:solidFill>
              <a:srgbClr val="1f1f9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lang="ru-RU" sz="1800" spc="-1" strike="noStrike">
                <a:solidFill>
                  <a:srgbClr val="000048"/>
                </a:solidFill>
                <a:latin typeface="Comic Sans MS"/>
              </a:rPr>
              <a:t>Нарушит, так как велосипед – не грузовик, на нем нельзя перевозить грузы.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1" name="CustomShape 4"/>
          <p:cNvSpPr/>
          <p:nvPr/>
        </p:nvSpPr>
        <p:spPr>
          <a:xfrm>
            <a:off x="2102040" y="2791080"/>
            <a:ext cx="6069960" cy="829080"/>
          </a:xfrm>
          <a:prstGeom prst="roundRect">
            <a:avLst>
              <a:gd name="adj" fmla="val 16667"/>
            </a:avLst>
          </a:prstGeom>
          <a:ln>
            <a:solidFill>
              <a:srgbClr val="1f1f9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Не нарушит, если груз не будет выступать за габариты более чем на 0,5 м.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2" name="CustomShape 5"/>
          <p:cNvSpPr/>
          <p:nvPr/>
        </p:nvSpPr>
        <p:spPr>
          <a:xfrm>
            <a:off x="2134440" y="3709440"/>
            <a:ext cx="6044760" cy="829080"/>
          </a:xfrm>
          <a:prstGeom prst="roundRect">
            <a:avLst>
              <a:gd name="adj" fmla="val 16667"/>
            </a:avLst>
          </a:prstGeom>
          <a:ln>
            <a:solidFill>
              <a:srgbClr val="1f1f9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Нарушит, так как перевозить можно только коробки, а не доски.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3" name="CustomShape 6"/>
          <p:cNvSpPr/>
          <p:nvPr/>
        </p:nvSpPr>
        <p:spPr>
          <a:xfrm>
            <a:off x="2075400" y="4581000"/>
            <a:ext cx="3382920" cy="1193760"/>
          </a:xfrm>
          <a:prstGeom prst="roundRect">
            <a:avLst>
              <a:gd name="adj" fmla="val 16667"/>
            </a:avLst>
          </a:prstGeom>
          <a:ln>
            <a:solidFill>
              <a:srgbClr val="1f1f9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Не нарушит, если доски положить на специальный багажник.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4" name="CustomShape 7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55" name="Group 8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456" name="CustomShape 9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7" name="CustomShape 10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8" name="CustomShape 11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59" name="CustomShape 12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13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1" name="Picture 6" descr=""/>
          <p:cNvPicPr/>
          <p:nvPr/>
        </p:nvPicPr>
        <p:blipFill>
          <a:blip r:embed="rId1"/>
          <a:stretch/>
        </p:blipFill>
        <p:spPr>
          <a:xfrm>
            <a:off x="5545800" y="4581000"/>
            <a:ext cx="2367360" cy="1234440"/>
          </a:xfrm>
          <a:prstGeom prst="rect">
            <a:avLst/>
          </a:prstGeom>
          <a:ln>
            <a:noFill/>
          </a:ln>
        </p:spPr>
      </p:pic>
      <p:pic>
        <p:nvPicPr>
          <p:cNvPr id="462" name="Рисунок 47" descr=""/>
          <p:cNvPicPr/>
          <p:nvPr/>
        </p:nvPicPr>
        <p:blipFill>
          <a:blip r:embed="rId2"/>
          <a:stretch/>
        </p:blipFill>
        <p:spPr>
          <a:xfrm>
            <a:off x="1248120" y="2831040"/>
            <a:ext cx="834480" cy="721800"/>
          </a:xfrm>
          <a:prstGeom prst="rect">
            <a:avLst/>
          </a:prstGeom>
          <a:ln>
            <a:noFill/>
          </a:ln>
        </p:spPr>
      </p:pic>
      <p:pic>
        <p:nvPicPr>
          <p:cNvPr id="463" name="Рисунок 48" descr=""/>
          <p:cNvPicPr/>
          <p:nvPr/>
        </p:nvPicPr>
        <p:blipFill>
          <a:blip r:embed="rId3"/>
          <a:stretch/>
        </p:blipFill>
        <p:spPr>
          <a:xfrm>
            <a:off x="1240200" y="1953360"/>
            <a:ext cx="819360" cy="708480"/>
          </a:xfrm>
          <a:prstGeom prst="rect">
            <a:avLst/>
          </a:prstGeom>
          <a:ln>
            <a:noFill/>
          </a:ln>
        </p:spPr>
      </p:pic>
      <p:pic>
        <p:nvPicPr>
          <p:cNvPr id="464" name="Рисунок 49" descr=""/>
          <p:cNvPicPr/>
          <p:nvPr/>
        </p:nvPicPr>
        <p:blipFill>
          <a:blip r:embed="rId4"/>
          <a:stretch/>
        </p:blipFill>
        <p:spPr>
          <a:xfrm>
            <a:off x="1282320" y="3718800"/>
            <a:ext cx="819360" cy="708480"/>
          </a:xfrm>
          <a:prstGeom prst="rect">
            <a:avLst/>
          </a:prstGeom>
          <a:ln>
            <a:noFill/>
          </a:ln>
        </p:spPr>
      </p:pic>
      <p:pic>
        <p:nvPicPr>
          <p:cNvPr id="465" name="Рисунок 50" descr=""/>
          <p:cNvPicPr/>
          <p:nvPr/>
        </p:nvPicPr>
        <p:blipFill>
          <a:blip r:embed="rId5"/>
          <a:stretch/>
        </p:blipFill>
        <p:spPr>
          <a:xfrm>
            <a:off x="1255680" y="4642200"/>
            <a:ext cx="819360" cy="708480"/>
          </a:xfrm>
          <a:prstGeom prst="rect">
            <a:avLst/>
          </a:prstGeom>
          <a:ln>
            <a:noFill/>
          </a:ln>
        </p:spPr>
      </p:pic>
      <p:sp>
        <p:nvSpPr>
          <p:cNvPr id="466" name="CustomShape 14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restart="whenNotActive" nodeType="interactiveSeq" fill="hold">
                <p:childTnLst>
                  <p:par>
                    <p:cTn id="115" fill="hold"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20" restart="whenNotActive" nodeType="interactiveSeq" fill="hold">
                <p:childTnLst>
                  <p:par>
                    <p:cTn id="121" fill="hold"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26" restart="whenNotActive" nodeType="interactiveSeq" fill="hold">
                <p:childTnLst>
                  <p:par>
                    <p:cTn id="127" fill="hold"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32" restart="whenNotActive" nodeType="interactiveSeq" fill="hold">
                <p:childTnLst>
                  <p:par>
                    <p:cTn id="133" fill="hold"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68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469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0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1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72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75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10"/>
          <p:cNvSpPr/>
          <p:nvPr/>
        </p:nvSpPr>
        <p:spPr>
          <a:xfrm>
            <a:off x="827640" y="404640"/>
            <a:ext cx="7560360" cy="5616360"/>
          </a:xfrm>
          <a:prstGeom prst="roundRect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38160">
            <a:solidFill>
              <a:srgbClr val="002060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7" name="Picture 2" descr=""/>
          <p:cNvPicPr/>
          <p:nvPr/>
        </p:nvPicPr>
        <p:blipFill>
          <a:blip r:embed="rId1"/>
          <a:stretch/>
        </p:blipFill>
        <p:spPr>
          <a:xfrm>
            <a:off x="936000" y="980640"/>
            <a:ext cx="7343280" cy="618840"/>
          </a:xfrm>
          <a:prstGeom prst="rect">
            <a:avLst/>
          </a:prstGeom>
          <a:ln>
            <a:noFill/>
          </a:ln>
        </p:spPr>
      </p:pic>
      <p:pic>
        <p:nvPicPr>
          <p:cNvPr id="478" name="Picture 4" descr=""/>
          <p:cNvPicPr/>
          <p:nvPr/>
        </p:nvPicPr>
        <p:blipFill>
          <a:blip r:embed="rId2"/>
          <a:stretch/>
        </p:blipFill>
        <p:spPr>
          <a:xfrm>
            <a:off x="2434680" y="1737360"/>
            <a:ext cx="4273920" cy="4037040"/>
          </a:xfrm>
          <a:prstGeom prst="rect">
            <a:avLst/>
          </a:prstGeom>
          <a:ln>
            <a:noFill/>
          </a:ln>
        </p:spPr>
      </p:pic>
      <p:sp>
        <p:nvSpPr>
          <p:cNvPr id="479" name="CustomShape 11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81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482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4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5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88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9" name="Group 10"/>
          <p:cNvGrpSpPr/>
          <p:nvPr/>
        </p:nvGrpSpPr>
        <p:grpSpPr>
          <a:xfrm>
            <a:off x="827640" y="404640"/>
            <a:ext cx="7560360" cy="5616360"/>
            <a:chOff x="827640" y="404640"/>
            <a:chExt cx="7560360" cy="5616360"/>
          </a:xfrm>
        </p:grpSpPr>
        <p:sp>
          <p:nvSpPr>
            <p:cNvPr id="490" name="CustomShape 11"/>
            <p:cNvSpPr/>
            <p:nvPr/>
          </p:nvSpPr>
          <p:spPr>
            <a:xfrm>
              <a:off x="827640" y="404640"/>
              <a:ext cx="7560360" cy="5616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1" name="CustomShape 12"/>
            <p:cNvSpPr/>
            <p:nvPr/>
          </p:nvSpPr>
          <p:spPr>
            <a:xfrm>
              <a:off x="1115640" y="638640"/>
              <a:ext cx="7056360" cy="3016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Катится Бегунок дальше. А вот и пешеходный переход.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Егорка знает, что дорогу переходить можно только по пешеходному переходу.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Дождались друзья зеленого сигнала светофора и поехали прямо по зебре. Как и положено пешеходам.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Каково же было удивление мальчика, когда постовой, находящийся рядом, остановил его.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492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827640" y="404640"/>
            <a:ext cx="7560360" cy="5616360"/>
          </a:xfrm>
          <a:prstGeom prst="roundRect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38160">
            <a:solidFill>
              <a:srgbClr val="002060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4" name="CustomShape 2"/>
          <p:cNvSpPr/>
          <p:nvPr/>
        </p:nvSpPr>
        <p:spPr>
          <a:xfrm>
            <a:off x="1115640" y="638640"/>
            <a:ext cx="70563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lang="ru-RU" sz="2000" spc="-1" strike="noStrike">
                <a:solidFill>
                  <a:srgbClr val="000048"/>
                </a:solidFill>
                <a:latin typeface="Comic Sans MS"/>
              </a:rPr>
              <a:t>Почему же постовой остановил мальчика? Выбери правильный ответ.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95" name="CustomShape 3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96" name="Group 4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497" name="CustomShape 5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8" name="CustomShape 6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9" name="CustomShape 7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00" name="CustomShape 8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10"/>
          <p:cNvSpPr/>
          <p:nvPr/>
        </p:nvSpPr>
        <p:spPr>
          <a:xfrm>
            <a:off x="2102040" y="1852200"/>
            <a:ext cx="6069960" cy="829080"/>
          </a:xfrm>
          <a:prstGeom prst="roundRect">
            <a:avLst>
              <a:gd name="adj" fmla="val 16667"/>
            </a:avLst>
          </a:prstGeom>
          <a:ln>
            <a:solidFill>
              <a:srgbClr val="1f1f9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Пешеходный переход, для пешеходов. Велосипедистам на переходе не место!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3" name="CustomShape 11"/>
          <p:cNvSpPr/>
          <p:nvPr/>
        </p:nvSpPr>
        <p:spPr>
          <a:xfrm>
            <a:off x="2102040" y="3536280"/>
            <a:ext cx="6069960" cy="829080"/>
          </a:xfrm>
          <a:prstGeom prst="roundRect">
            <a:avLst>
              <a:gd name="adj" fmla="val 16667"/>
            </a:avLst>
          </a:prstGeom>
          <a:ln>
            <a:solidFill>
              <a:srgbClr val="1f1f9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 пешеходному переходу велосипедисту следует передвигаться пешком, а велосипед вести рядом!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04" name="Рисунок 28" descr=""/>
          <p:cNvPicPr/>
          <p:nvPr/>
        </p:nvPicPr>
        <p:blipFill>
          <a:blip r:embed="rId1"/>
          <a:stretch/>
        </p:blipFill>
        <p:spPr>
          <a:xfrm>
            <a:off x="1475640" y="1964880"/>
            <a:ext cx="626040" cy="541440"/>
          </a:xfrm>
          <a:prstGeom prst="rect">
            <a:avLst/>
          </a:prstGeom>
          <a:ln>
            <a:noFill/>
          </a:ln>
        </p:spPr>
      </p:pic>
      <p:pic>
        <p:nvPicPr>
          <p:cNvPr id="505" name="Рисунок 29" descr=""/>
          <p:cNvPicPr/>
          <p:nvPr/>
        </p:nvPicPr>
        <p:blipFill>
          <a:blip r:embed="rId2"/>
          <a:stretch/>
        </p:blipFill>
        <p:spPr>
          <a:xfrm>
            <a:off x="1475640" y="3644280"/>
            <a:ext cx="626040" cy="541440"/>
          </a:xfrm>
          <a:prstGeom prst="rect">
            <a:avLst/>
          </a:prstGeom>
          <a:ln>
            <a:noFill/>
          </a:ln>
        </p:spPr>
      </p:pic>
      <p:sp>
        <p:nvSpPr>
          <p:cNvPr id="506" name="CustomShape 12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" dur="indefinite" restart="never" nodeType="tmRoot">
          <p:childTnLst>
            <p:seq>
              <p:cTn id="139" restart="whenNotActive" nodeType="interactiveSeq" fill="hold">
                <p:childTnLst>
                  <p:par>
                    <p:cTn id="140" fill="hold"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45" restart="whenNotActive" nodeType="interactiveSeq" fill="hold">
                <p:childTnLst>
                  <p:par>
                    <p:cTn id="146" fill="hold"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08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509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0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1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12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15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10"/>
          <p:cNvSpPr/>
          <p:nvPr/>
        </p:nvSpPr>
        <p:spPr>
          <a:xfrm>
            <a:off x="827640" y="404640"/>
            <a:ext cx="7560360" cy="5616360"/>
          </a:xfrm>
          <a:prstGeom prst="roundRect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38160">
            <a:solidFill>
              <a:srgbClr val="002060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7" name="Picture 2" descr=""/>
          <p:cNvPicPr/>
          <p:nvPr/>
        </p:nvPicPr>
        <p:blipFill>
          <a:blip r:embed="rId1"/>
          <a:stretch/>
        </p:blipFill>
        <p:spPr>
          <a:xfrm>
            <a:off x="1187640" y="692640"/>
            <a:ext cx="3241800" cy="3672000"/>
          </a:xfrm>
          <a:prstGeom prst="rect">
            <a:avLst/>
          </a:prstGeom>
          <a:ln>
            <a:noFill/>
          </a:ln>
        </p:spPr>
      </p:pic>
      <p:pic>
        <p:nvPicPr>
          <p:cNvPr id="518" name="Picture 3" descr=""/>
          <p:cNvPicPr/>
          <p:nvPr/>
        </p:nvPicPr>
        <p:blipFill>
          <a:blip r:embed="rId2"/>
          <a:stretch/>
        </p:blipFill>
        <p:spPr>
          <a:xfrm>
            <a:off x="4751280" y="2277000"/>
            <a:ext cx="3272040" cy="3160800"/>
          </a:xfrm>
          <a:prstGeom prst="rect">
            <a:avLst/>
          </a:prstGeom>
          <a:ln>
            <a:noFill/>
          </a:ln>
        </p:spPr>
      </p:pic>
      <p:sp>
        <p:nvSpPr>
          <p:cNvPr id="519" name="CustomShape 11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827640" y="692640"/>
            <a:ext cx="7560360" cy="5544360"/>
          </a:xfrm>
          <a:prstGeom prst="roundRect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38160">
            <a:solidFill>
              <a:srgbClr val="002060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2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1" name="Group 3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232" name="CustomShape 4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" name="CustomShape 5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" name="CustomShape 6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5" name="CustomShape 7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8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9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38" name="CustomShape 10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1"/>
          <p:cNvSpPr/>
          <p:nvPr/>
        </p:nvSpPr>
        <p:spPr>
          <a:xfrm>
            <a:off x="1115640" y="836640"/>
            <a:ext cx="7056360" cy="50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lang="ru-RU" sz="2100" spc="-1" strike="noStrike">
                <a:solidFill>
                  <a:srgbClr val="000048"/>
                </a:solidFill>
                <a:latin typeface="Comic Sans MS"/>
              </a:rPr>
              <a:t>В одном замечательном, светлом и большом городе жил самый обыкновенный мальчик по имени Егорка.</a:t>
            </a:r>
            <a:endParaRPr b="0" lang="ru-RU" sz="2100" spc="-1" strike="noStrike"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b="0" lang="ru-RU" sz="2100" spc="-1" strike="noStrike">
                <a:solidFill>
                  <a:srgbClr val="000048"/>
                </a:solidFill>
                <a:latin typeface="Comic Sans MS"/>
              </a:rPr>
              <a:t>Когда Егорке исполнилось 9 лет мама с папой подарили ему новенький, красивенький велосипед.</a:t>
            </a:r>
            <a:endParaRPr b="0" lang="ru-RU" sz="2100" spc="-1" strike="noStrike"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b="0" lang="ru-RU" sz="2100" spc="-1" strike="noStrike">
                <a:solidFill>
                  <a:srgbClr val="000048"/>
                </a:solidFill>
                <a:latin typeface="Comic Sans MS"/>
              </a:rPr>
              <a:t>Раньше у Егорки был детский трехколесный велосипед, а теперь у него появился настоящий железный конь. Велосипед так быстро ездил, что Егорка назвал его Бегунок.</a:t>
            </a:r>
            <a:endParaRPr b="0" lang="ru-RU" sz="2100" spc="-1" strike="noStrike"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b="0" lang="ru-RU" sz="2100" spc="-1" strike="noStrike">
                <a:solidFill>
                  <a:srgbClr val="000048"/>
                </a:solidFill>
                <a:latin typeface="Comic Sans MS"/>
              </a:rPr>
              <a:t>Хотя велосипед и так был красивый, но мальчик решил украсить его еще больше.</a:t>
            </a:r>
            <a:endParaRPr b="0" lang="ru-RU" sz="2100" spc="-1" strike="noStrike">
              <a:latin typeface="Arial"/>
            </a:endParaRPr>
          </a:p>
          <a:p>
            <a:pPr algn="just">
              <a:lnSpc>
                <a:spcPct val="120000"/>
              </a:lnSpc>
            </a:pPr>
            <a:r>
              <a:rPr b="0" lang="ru-RU" sz="2100" spc="-1" strike="noStrike">
                <a:solidFill>
                  <a:srgbClr val="000048"/>
                </a:solidFill>
                <a:latin typeface="Comic Sans MS"/>
              </a:rPr>
              <a:t>Он спросил у родителей разрешения и купил разные красивые штучки.</a:t>
            </a:r>
            <a:endParaRPr b="0" lang="ru-RU" sz="2100" spc="-1" strike="noStrike">
              <a:latin typeface="Arial"/>
            </a:endParaRPr>
          </a:p>
        </p:txBody>
      </p:sp>
      <p:sp>
        <p:nvSpPr>
          <p:cNvPr id="240" name="CustomShape 12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21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522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3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4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25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28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29" name="Group 10"/>
          <p:cNvGrpSpPr/>
          <p:nvPr/>
        </p:nvGrpSpPr>
        <p:grpSpPr>
          <a:xfrm>
            <a:off x="827640" y="404640"/>
            <a:ext cx="7560360" cy="5616360"/>
            <a:chOff x="827640" y="404640"/>
            <a:chExt cx="7560360" cy="5616360"/>
          </a:xfrm>
        </p:grpSpPr>
        <p:sp>
          <p:nvSpPr>
            <p:cNvPr id="530" name="CustomShape 11"/>
            <p:cNvSpPr/>
            <p:nvPr/>
          </p:nvSpPr>
          <p:spPr>
            <a:xfrm>
              <a:off x="827640" y="404640"/>
              <a:ext cx="7560360" cy="5616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1" name="CustomShape 12"/>
            <p:cNvSpPr/>
            <p:nvPr/>
          </p:nvSpPr>
          <p:spPr>
            <a:xfrm>
              <a:off x="1115640" y="638640"/>
              <a:ext cx="7056360" cy="228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Но тут зазвонил мобильник. Это была мама. Она уже начала беспокоиться за Егорку, не увидев его во дворе.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Егорке было очень неудобно одновременно разговаривать по телефону и управлять Бегунком.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Он остановился в безопасном месте и перезвонил маме.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532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roup 1"/>
          <p:cNvGrpSpPr/>
          <p:nvPr/>
        </p:nvGrpSpPr>
        <p:grpSpPr>
          <a:xfrm>
            <a:off x="827640" y="404640"/>
            <a:ext cx="7560360" cy="5616360"/>
            <a:chOff x="827640" y="404640"/>
            <a:chExt cx="7560360" cy="5616360"/>
          </a:xfrm>
        </p:grpSpPr>
        <p:sp>
          <p:nvSpPr>
            <p:cNvPr id="534" name="CustomShape 2"/>
            <p:cNvSpPr/>
            <p:nvPr/>
          </p:nvSpPr>
          <p:spPr>
            <a:xfrm>
              <a:off x="827640" y="404640"/>
              <a:ext cx="7560360" cy="5616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5" name="CustomShape 3"/>
            <p:cNvSpPr/>
            <p:nvPr/>
          </p:nvSpPr>
          <p:spPr>
            <a:xfrm>
              <a:off x="1115640" y="638640"/>
              <a:ext cx="705636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А что еще запрещено велосипедистам?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536" name="CustomShape 4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37" name="Group 5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538" name="CustomShape 6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9" name="CustomShape 7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0" name="CustomShape 8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41" name="CustomShape 9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10" hidden="1"/>
          <p:cNvSpPr/>
          <p:nvPr/>
        </p:nvSpPr>
        <p:spPr>
          <a:xfrm>
            <a:off x="1866960" y="6468120"/>
            <a:ext cx="431280" cy="15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000" spc="-1" strike="noStrike">
                <a:solidFill>
                  <a:srgbClr val="1f497d"/>
                </a:solidFill>
                <a:latin typeface="Arial"/>
              </a:rPr>
              <a:t>1 бал.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543" name="Group 11"/>
          <p:cNvGrpSpPr/>
          <p:nvPr/>
        </p:nvGrpSpPr>
        <p:grpSpPr>
          <a:xfrm>
            <a:off x="1443600" y="1990440"/>
            <a:ext cx="1384920" cy="1073520"/>
            <a:chOff x="1443600" y="1990440"/>
            <a:chExt cx="1384920" cy="1073520"/>
          </a:xfrm>
        </p:grpSpPr>
        <p:pic>
          <p:nvPicPr>
            <p:cNvPr id="544" name="Рисунок 27" descr=""/>
            <p:cNvPicPr/>
            <p:nvPr/>
          </p:nvPicPr>
          <p:blipFill>
            <a:blip r:embed="rId1"/>
            <a:stretch/>
          </p:blipFill>
          <p:spPr>
            <a:xfrm>
              <a:off x="1631520" y="1990440"/>
              <a:ext cx="819360" cy="708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5" name="CustomShape 12"/>
            <p:cNvSpPr/>
            <p:nvPr/>
          </p:nvSpPr>
          <p:spPr>
            <a:xfrm>
              <a:off x="1443600" y="2699280"/>
              <a:ext cx="1384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48"/>
                  </a:solidFill>
                  <a:latin typeface="Comic Sans MS"/>
                </a:rPr>
                <a:t>запрещено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546" name="Group 13"/>
          <p:cNvGrpSpPr/>
          <p:nvPr/>
        </p:nvGrpSpPr>
        <p:grpSpPr>
          <a:xfrm>
            <a:off x="2493360" y="4184280"/>
            <a:ext cx="1384920" cy="1073520"/>
            <a:chOff x="2493360" y="4184280"/>
            <a:chExt cx="1384920" cy="1073520"/>
          </a:xfrm>
        </p:grpSpPr>
        <p:pic>
          <p:nvPicPr>
            <p:cNvPr id="547" name="Рисунок 31" descr=""/>
            <p:cNvPicPr/>
            <p:nvPr/>
          </p:nvPicPr>
          <p:blipFill>
            <a:blip r:embed="rId2"/>
            <a:stretch/>
          </p:blipFill>
          <p:spPr>
            <a:xfrm>
              <a:off x="2681280" y="4184280"/>
              <a:ext cx="819360" cy="708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8" name="CustomShape 14"/>
            <p:cNvSpPr/>
            <p:nvPr/>
          </p:nvSpPr>
          <p:spPr>
            <a:xfrm>
              <a:off x="2493360" y="4893120"/>
              <a:ext cx="1384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48"/>
                  </a:solidFill>
                  <a:latin typeface="Comic Sans MS"/>
                </a:rPr>
                <a:t>запрещено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549" name="Group 15"/>
          <p:cNvGrpSpPr/>
          <p:nvPr/>
        </p:nvGrpSpPr>
        <p:grpSpPr>
          <a:xfrm>
            <a:off x="5203800" y="4228560"/>
            <a:ext cx="1384920" cy="1073880"/>
            <a:chOff x="5203800" y="4228560"/>
            <a:chExt cx="1384920" cy="1073880"/>
          </a:xfrm>
        </p:grpSpPr>
        <p:pic>
          <p:nvPicPr>
            <p:cNvPr id="550" name="Рисунок 34" descr=""/>
            <p:cNvPicPr/>
            <p:nvPr/>
          </p:nvPicPr>
          <p:blipFill>
            <a:blip r:embed="rId3"/>
            <a:stretch/>
          </p:blipFill>
          <p:spPr>
            <a:xfrm>
              <a:off x="5391720" y="4228560"/>
              <a:ext cx="819360" cy="708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51" name="CustomShape 16"/>
            <p:cNvSpPr/>
            <p:nvPr/>
          </p:nvSpPr>
          <p:spPr>
            <a:xfrm>
              <a:off x="5203800" y="4937760"/>
              <a:ext cx="1384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48"/>
                  </a:solidFill>
                  <a:latin typeface="Comic Sans MS"/>
                </a:rPr>
                <a:t>запрещено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552" name="Group 17"/>
          <p:cNvGrpSpPr/>
          <p:nvPr/>
        </p:nvGrpSpPr>
        <p:grpSpPr>
          <a:xfrm>
            <a:off x="3818160" y="1977480"/>
            <a:ext cx="1384920" cy="1073520"/>
            <a:chOff x="3818160" y="1977480"/>
            <a:chExt cx="1384920" cy="1073520"/>
          </a:xfrm>
        </p:grpSpPr>
        <p:pic>
          <p:nvPicPr>
            <p:cNvPr id="553" name="Рисунок 25" descr=""/>
            <p:cNvPicPr/>
            <p:nvPr/>
          </p:nvPicPr>
          <p:blipFill>
            <a:blip r:embed="rId4"/>
            <a:stretch/>
          </p:blipFill>
          <p:spPr>
            <a:xfrm>
              <a:off x="4062240" y="1977480"/>
              <a:ext cx="834480" cy="721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54" name="CustomShape 18"/>
            <p:cNvSpPr/>
            <p:nvPr/>
          </p:nvSpPr>
          <p:spPr>
            <a:xfrm>
              <a:off x="3818160" y="2686320"/>
              <a:ext cx="1384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48"/>
                  </a:solidFill>
                  <a:latin typeface="Comic Sans MS"/>
                </a:rPr>
                <a:t>разрешено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555" name="Group 19"/>
          <p:cNvGrpSpPr/>
          <p:nvPr/>
        </p:nvGrpSpPr>
        <p:grpSpPr>
          <a:xfrm>
            <a:off x="6350040" y="1866240"/>
            <a:ext cx="1384920" cy="1073520"/>
            <a:chOff x="6350040" y="1866240"/>
            <a:chExt cx="1384920" cy="1073520"/>
          </a:xfrm>
        </p:grpSpPr>
        <p:pic>
          <p:nvPicPr>
            <p:cNvPr id="556" name="Рисунок 38" descr=""/>
            <p:cNvPicPr/>
            <p:nvPr/>
          </p:nvPicPr>
          <p:blipFill>
            <a:blip r:embed="rId5"/>
            <a:stretch/>
          </p:blipFill>
          <p:spPr>
            <a:xfrm>
              <a:off x="6594120" y="1866240"/>
              <a:ext cx="834480" cy="721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57" name="CustomShape 20"/>
            <p:cNvSpPr/>
            <p:nvPr/>
          </p:nvSpPr>
          <p:spPr>
            <a:xfrm>
              <a:off x="6350040" y="2575080"/>
              <a:ext cx="1384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48"/>
                  </a:solidFill>
                  <a:latin typeface="Comic Sans MS"/>
                </a:rPr>
                <a:t>разрешено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558" name="CustomShape 21"/>
          <p:cNvSpPr/>
          <p:nvPr/>
        </p:nvSpPr>
        <p:spPr>
          <a:xfrm>
            <a:off x="4940280" y="3723840"/>
            <a:ext cx="1415880" cy="204876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9" name="CustomShape 22"/>
          <p:cNvSpPr/>
          <p:nvPr/>
        </p:nvSpPr>
        <p:spPr>
          <a:xfrm>
            <a:off x="3747600" y="1563480"/>
            <a:ext cx="1561680" cy="204876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0" name="CustomShape 23"/>
          <p:cNvSpPr/>
          <p:nvPr/>
        </p:nvSpPr>
        <p:spPr>
          <a:xfrm>
            <a:off x="6198480" y="1563480"/>
            <a:ext cx="1561680" cy="204876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1" name="CustomShape 24"/>
          <p:cNvSpPr/>
          <p:nvPr/>
        </p:nvSpPr>
        <p:spPr>
          <a:xfrm>
            <a:off x="2494080" y="3723840"/>
            <a:ext cx="1270080" cy="204876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2" name="CustomShape 25"/>
          <p:cNvSpPr/>
          <p:nvPr/>
        </p:nvSpPr>
        <p:spPr>
          <a:xfrm>
            <a:off x="1296720" y="1520280"/>
            <a:ext cx="1561680" cy="204876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3" name="CustomShape 26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" dur="indefinite" restart="never" nodeType="tmRoot">
          <p:childTnLst>
            <p:seq>
              <p:cTn id="152" restart="whenNotActive" nodeType="interactiveSeq" fill="hold">
                <p:childTnLst>
                  <p:par>
                    <p:cTn id="153" fill="hold"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5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58" restart="whenNotActive" nodeType="interactiveSeq" fill="hold">
                <p:childTnLst>
                  <p:par>
                    <p:cTn id="159" fill="hold"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64" restart="whenNotActive" nodeType="interactiveSeq" fill="hold">
                <p:childTnLst>
                  <p:par>
                    <p:cTn id="165" fill="hold"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6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70" restart="whenNotActive" nodeType="interactiveSeq" fill="hold">
                <p:childTnLst>
                  <p:par>
                    <p:cTn id="171" fill="hold"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7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76" restart="whenNotActive" nodeType="interactiveSeq" fill="hold">
                <p:childTnLst>
                  <p:par>
                    <p:cTn id="177" fill="hold"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80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65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566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7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8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69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72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3" name="Group 10"/>
          <p:cNvGrpSpPr/>
          <p:nvPr/>
        </p:nvGrpSpPr>
        <p:grpSpPr>
          <a:xfrm>
            <a:off x="827640" y="404640"/>
            <a:ext cx="7560360" cy="5616360"/>
            <a:chOff x="827640" y="404640"/>
            <a:chExt cx="7560360" cy="5616360"/>
          </a:xfrm>
        </p:grpSpPr>
        <p:sp>
          <p:nvSpPr>
            <p:cNvPr id="574" name="CustomShape 11"/>
            <p:cNvSpPr/>
            <p:nvPr/>
          </p:nvSpPr>
          <p:spPr>
            <a:xfrm>
              <a:off x="827640" y="404640"/>
              <a:ext cx="7560360" cy="5616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5" name="CustomShape 12"/>
            <p:cNvSpPr/>
            <p:nvPr/>
          </p:nvSpPr>
          <p:spPr>
            <a:xfrm>
              <a:off x="1115640" y="1196640"/>
              <a:ext cx="7056360" cy="4469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marL="285840" indent="-285480" algn="just">
                <a:lnSpc>
                  <a:spcPct val="120000"/>
                </a:lnSpc>
                <a:buClr>
                  <a:srgbClr val="000048"/>
                </a:buClr>
                <a:buFont typeface="Arial"/>
                <a:buChar char="•"/>
              </a:pPr>
              <a:r>
                <a:rPr b="0" lang="ru-RU" sz="1600" spc="-1" strike="noStrike">
                  <a:solidFill>
                    <a:srgbClr val="000048"/>
                  </a:solidFill>
                  <a:latin typeface="Comic Sans MS"/>
                </a:rPr>
                <a:t>ездить, не держась за руль хотя бы одной рукой;</a:t>
              </a:r>
              <a:endParaRPr b="0" lang="ru-RU" sz="1600" spc="-1" strike="noStrike">
                <a:latin typeface="Arial"/>
              </a:endParaRPr>
            </a:p>
            <a:p>
              <a:pPr marL="285840" indent="-285480" algn="just">
                <a:lnSpc>
                  <a:spcPct val="120000"/>
                </a:lnSpc>
                <a:buClr>
                  <a:srgbClr val="000048"/>
                </a:buClr>
                <a:buFont typeface="Arial"/>
                <a:buChar char="•"/>
              </a:pPr>
              <a:r>
                <a:rPr b="0" lang="ru-RU" sz="1600" spc="-1" strike="noStrike">
                  <a:solidFill>
                    <a:srgbClr val="000048"/>
                  </a:solidFill>
                  <a:latin typeface="Comic Sans MS"/>
                </a:rPr>
                <a:t>перевозить пассажиров, кроме ребёнка в возрасте до 7 лет на дополнительном сиденье, оборудованном надёжными подножками;</a:t>
              </a:r>
              <a:endParaRPr b="0" lang="ru-RU" sz="1600" spc="-1" strike="noStrike">
                <a:latin typeface="Arial"/>
              </a:endParaRPr>
            </a:p>
            <a:p>
              <a:pPr marL="285840" indent="-285480" algn="just">
                <a:lnSpc>
                  <a:spcPct val="120000"/>
                </a:lnSpc>
                <a:buClr>
                  <a:srgbClr val="000048"/>
                </a:buClr>
                <a:buFont typeface="Arial"/>
                <a:buChar char="•"/>
              </a:pPr>
              <a:r>
                <a:rPr b="0" lang="ru-RU" sz="1600" spc="-1" strike="noStrike">
                  <a:solidFill>
                    <a:srgbClr val="000048"/>
                  </a:solidFill>
                  <a:latin typeface="Comic Sans MS"/>
                </a:rPr>
                <a:t>перевозить груз, который выступает более чем на 0,5 м по длине или ширине за габариты, или груз, мешающий управлению;</a:t>
              </a:r>
              <a:endParaRPr b="0" lang="ru-RU" sz="1600" spc="-1" strike="noStrike">
                <a:latin typeface="Arial"/>
              </a:endParaRPr>
            </a:p>
            <a:p>
              <a:pPr marL="285840" indent="-285480" algn="just">
                <a:lnSpc>
                  <a:spcPct val="120000"/>
                </a:lnSpc>
                <a:buClr>
                  <a:srgbClr val="000048"/>
                </a:buClr>
                <a:buFont typeface="Arial"/>
                <a:buChar char="•"/>
              </a:pPr>
              <a:r>
                <a:rPr b="0" lang="ru-RU" sz="1600" spc="-1" strike="noStrike">
                  <a:solidFill>
                    <a:srgbClr val="000048"/>
                  </a:solidFill>
                  <a:latin typeface="Comic Sans MS"/>
                </a:rPr>
                <a:t>двигаться по дороге при наличии рядом велосипедной дорожки;</a:t>
              </a:r>
              <a:endParaRPr b="0" lang="ru-RU" sz="1600" spc="-1" strike="noStrike">
                <a:latin typeface="Arial"/>
              </a:endParaRPr>
            </a:p>
            <a:p>
              <a:pPr marL="285840" indent="-285480" algn="just">
                <a:lnSpc>
                  <a:spcPct val="120000"/>
                </a:lnSpc>
                <a:buClr>
                  <a:srgbClr val="000048"/>
                </a:buClr>
                <a:buFont typeface="Arial"/>
                <a:buChar char="•"/>
              </a:pPr>
              <a:r>
                <a:rPr b="0" lang="ru-RU" sz="1600" spc="-1" strike="noStrike">
                  <a:solidFill>
                    <a:srgbClr val="000048"/>
                  </a:solidFill>
                  <a:latin typeface="Comic Sans MS"/>
                </a:rPr>
                <a:t>поворачивать налево или разворачиваться на дорогах с трамвайным движением и на дорогах, имеющих более одной полосы для движения в данном направлении (в этом случае нужно слезть с велосипеда и перейти дорогу по пешеходному переходу);</a:t>
              </a:r>
              <a:endParaRPr b="0" lang="ru-RU" sz="1600" spc="-1" strike="noStrike">
                <a:latin typeface="Arial"/>
              </a:endParaRPr>
            </a:p>
            <a:p>
              <a:pPr marL="285840" indent="-285480" algn="just">
                <a:lnSpc>
                  <a:spcPct val="120000"/>
                </a:lnSpc>
                <a:buClr>
                  <a:srgbClr val="000048"/>
                </a:buClr>
                <a:buFont typeface="Arial"/>
                <a:buChar char="•"/>
              </a:pPr>
              <a:r>
                <a:rPr b="0" lang="ru-RU" sz="1600" spc="-1" strike="noStrike">
                  <a:solidFill>
                    <a:srgbClr val="000048"/>
                  </a:solidFill>
                  <a:latin typeface="Comic Sans MS"/>
                </a:rPr>
                <a:t>двигаться по автомагистралям;</a:t>
              </a:r>
              <a:endParaRPr b="0" lang="ru-RU" sz="1600" spc="-1" strike="noStrike">
                <a:latin typeface="Arial"/>
              </a:endParaRPr>
            </a:p>
            <a:p>
              <a:pPr marL="285840" indent="-285480" algn="just">
                <a:lnSpc>
                  <a:spcPct val="120000"/>
                </a:lnSpc>
                <a:buClr>
                  <a:srgbClr val="000048"/>
                </a:buClr>
                <a:buFont typeface="Arial"/>
                <a:buChar char="•"/>
              </a:pPr>
              <a:r>
                <a:rPr b="0" lang="ru-RU" sz="1600" spc="-1" strike="noStrike">
                  <a:solidFill>
                    <a:srgbClr val="000048"/>
                  </a:solidFill>
                  <a:latin typeface="Comic Sans MS"/>
                </a:rPr>
                <a:t>двигаться по дороге в тёмное время суток без включенного переднего белого фонаря.</a:t>
              </a:r>
              <a:endParaRPr b="0" lang="ru-RU" sz="1600" spc="-1" strike="noStrike">
                <a:latin typeface="Arial"/>
              </a:endParaRPr>
            </a:p>
          </p:txBody>
        </p:sp>
      </p:grpSp>
      <p:pic>
        <p:nvPicPr>
          <p:cNvPr id="576" name="Picture 2" descr=""/>
          <p:cNvPicPr/>
          <p:nvPr/>
        </p:nvPicPr>
        <p:blipFill>
          <a:blip r:embed="rId1"/>
          <a:stretch/>
        </p:blipFill>
        <p:spPr>
          <a:xfrm>
            <a:off x="1425240" y="634320"/>
            <a:ext cx="6444000" cy="542880"/>
          </a:xfrm>
          <a:prstGeom prst="rect">
            <a:avLst/>
          </a:prstGeom>
          <a:ln>
            <a:noFill/>
          </a:ln>
        </p:spPr>
      </p:pic>
      <p:sp>
        <p:nvSpPr>
          <p:cNvPr id="577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79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580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1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2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83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86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7" name="Group 10"/>
          <p:cNvGrpSpPr/>
          <p:nvPr/>
        </p:nvGrpSpPr>
        <p:grpSpPr>
          <a:xfrm>
            <a:off x="827640" y="404640"/>
            <a:ext cx="7560360" cy="5616360"/>
            <a:chOff x="827640" y="404640"/>
            <a:chExt cx="7560360" cy="5616360"/>
          </a:xfrm>
        </p:grpSpPr>
        <p:sp>
          <p:nvSpPr>
            <p:cNvPr id="588" name="CustomShape 11"/>
            <p:cNvSpPr/>
            <p:nvPr/>
          </p:nvSpPr>
          <p:spPr>
            <a:xfrm>
              <a:off x="827640" y="404640"/>
              <a:ext cx="7560360" cy="5616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9" name="CustomShape 12"/>
            <p:cNvSpPr/>
            <p:nvPr/>
          </p:nvSpPr>
          <p:spPr>
            <a:xfrm>
              <a:off x="1142640" y="694080"/>
              <a:ext cx="7056360" cy="4113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Егорка со своим Бегунком благополучно вернулся домой.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По возвращению домой он рассказал маме и папе обо всех приключениях, которые произошли с ним.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А папа подумал-подумал и вечером подарил Егорке одну замечательную книгу «Правила дорожного движения для юных пешеходов» и строго настрого запретил выезжать со двора без ведома родителей.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А Бегунок усталый стоял в коридорчике и мечтал, о том что повсюду были только велодорожки и вежливые пешеходы и велосипедисты…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590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2" name="CustomShape 2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CustomShape 3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4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95" name="CustomShape 5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96" name="Group 6"/>
          <p:cNvGrpSpPr/>
          <p:nvPr/>
        </p:nvGrpSpPr>
        <p:grpSpPr>
          <a:xfrm>
            <a:off x="827640" y="404640"/>
            <a:ext cx="7560360" cy="5616360"/>
            <a:chOff x="827640" y="404640"/>
            <a:chExt cx="7560360" cy="5616360"/>
          </a:xfrm>
        </p:grpSpPr>
        <p:sp>
          <p:nvSpPr>
            <p:cNvPr id="597" name="CustomShape 7"/>
            <p:cNvSpPr/>
            <p:nvPr/>
          </p:nvSpPr>
          <p:spPr>
            <a:xfrm>
              <a:off x="827640" y="404640"/>
              <a:ext cx="7560360" cy="5616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98" name="CustomShape 8"/>
            <p:cNvSpPr/>
            <p:nvPr/>
          </p:nvSpPr>
          <p:spPr>
            <a:xfrm>
              <a:off x="827640" y="1412640"/>
              <a:ext cx="7560360" cy="1126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endParaRPr b="0" lang="ru-RU" sz="18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http://forwardvelo.ru/upload/medialibrary/db4/velopdd_forwardvelo.ru.pdf</a:t>
              </a:r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599" name="Рисунок 1" descr=""/>
          <p:cNvPicPr/>
          <p:nvPr/>
        </p:nvPicPr>
        <p:blipFill>
          <a:blip r:embed="rId1"/>
          <a:srcRect l="0" t="0" r="18149" b="9267"/>
          <a:stretch/>
        </p:blipFill>
        <p:spPr>
          <a:xfrm>
            <a:off x="1241280" y="663840"/>
            <a:ext cx="6661440" cy="641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 1"/>
          <p:cNvGrpSpPr/>
          <p:nvPr/>
        </p:nvGrpSpPr>
        <p:grpSpPr>
          <a:xfrm>
            <a:off x="827640" y="116640"/>
            <a:ext cx="7560360" cy="6120360"/>
            <a:chOff x="827640" y="116640"/>
            <a:chExt cx="7560360" cy="6120360"/>
          </a:xfrm>
        </p:grpSpPr>
        <p:sp>
          <p:nvSpPr>
            <p:cNvPr id="242" name="CustomShape 2"/>
            <p:cNvSpPr/>
            <p:nvPr/>
          </p:nvSpPr>
          <p:spPr>
            <a:xfrm>
              <a:off x="827640" y="116640"/>
              <a:ext cx="7560360" cy="6120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" name="CustomShape 3"/>
            <p:cNvSpPr/>
            <p:nvPr/>
          </p:nvSpPr>
          <p:spPr>
            <a:xfrm>
              <a:off x="1115640" y="593640"/>
              <a:ext cx="7056360" cy="821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Как ты думаешь, что обязательно должно быть на каждом велосипеде? Выбери все правильные ответы.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244" name="CustomShape 4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45" name="Group 5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246" name="CustomShape 6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" name="CustomShape 7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" name="CustomShape 8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9" name="CustomShape 9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10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1" name="Group 11"/>
          <p:cNvGrpSpPr/>
          <p:nvPr/>
        </p:nvGrpSpPr>
        <p:grpSpPr>
          <a:xfrm>
            <a:off x="1819800" y="3231360"/>
            <a:ext cx="6021720" cy="2774160"/>
            <a:chOff x="1819800" y="3231360"/>
            <a:chExt cx="6021720" cy="2774160"/>
          </a:xfrm>
        </p:grpSpPr>
        <p:sp>
          <p:nvSpPr>
            <p:cNvPr id="252" name="CustomShape 12"/>
            <p:cNvSpPr/>
            <p:nvPr/>
          </p:nvSpPr>
          <p:spPr>
            <a:xfrm>
              <a:off x="1837800" y="3356640"/>
              <a:ext cx="1509840" cy="4971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3" name="CustomShape 13"/>
            <p:cNvSpPr/>
            <p:nvPr/>
          </p:nvSpPr>
          <p:spPr>
            <a:xfrm>
              <a:off x="1929240" y="3417120"/>
              <a:ext cx="1418400" cy="491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200" spc="-1" strike="noStrike">
                  <a:solidFill>
                    <a:srgbClr val="000048"/>
                  </a:solidFill>
                  <a:latin typeface="Comic Sans MS"/>
                </a:rPr>
                <a:t>звонок</a:t>
              </a:r>
              <a:endParaRPr b="0" lang="ru-RU" sz="2200" spc="-1" strike="noStrike">
                <a:latin typeface="Arial"/>
              </a:endParaRPr>
            </a:p>
          </p:txBody>
        </p:sp>
        <p:sp>
          <p:nvSpPr>
            <p:cNvPr id="254" name="CustomShape 14"/>
            <p:cNvSpPr/>
            <p:nvPr/>
          </p:nvSpPr>
          <p:spPr>
            <a:xfrm>
              <a:off x="1819800" y="5484240"/>
              <a:ext cx="1509840" cy="4971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5" name="CustomShape 15"/>
            <p:cNvSpPr/>
            <p:nvPr/>
          </p:nvSpPr>
          <p:spPr>
            <a:xfrm>
              <a:off x="1883520" y="5513760"/>
              <a:ext cx="1418400" cy="491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200" spc="-1" strike="noStrike">
                  <a:solidFill>
                    <a:srgbClr val="000048"/>
                  </a:solidFill>
                  <a:latin typeface="Comic Sans MS"/>
                </a:rPr>
                <a:t>катафот</a:t>
              </a:r>
              <a:endParaRPr b="0" lang="ru-RU" sz="2200" spc="-1" strike="noStrike">
                <a:latin typeface="Arial"/>
              </a:endParaRPr>
            </a:p>
          </p:txBody>
        </p:sp>
        <p:sp>
          <p:nvSpPr>
            <p:cNvPr id="256" name="CustomShape 16"/>
            <p:cNvSpPr/>
            <p:nvPr/>
          </p:nvSpPr>
          <p:spPr>
            <a:xfrm>
              <a:off x="6195240" y="3231360"/>
              <a:ext cx="1509840" cy="4971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7" name="CustomShape 17"/>
            <p:cNvSpPr/>
            <p:nvPr/>
          </p:nvSpPr>
          <p:spPr>
            <a:xfrm>
              <a:off x="6293520" y="3260880"/>
              <a:ext cx="1418400" cy="491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200" spc="-1" strike="noStrike">
                  <a:solidFill>
                    <a:srgbClr val="000048"/>
                  </a:solidFill>
                  <a:latin typeface="Comic Sans MS"/>
                </a:rPr>
                <a:t>фонарь</a:t>
              </a:r>
              <a:endParaRPr b="0" lang="ru-RU" sz="2200" spc="-1" strike="noStrike">
                <a:latin typeface="Arial"/>
              </a:endParaRPr>
            </a:p>
          </p:txBody>
        </p:sp>
        <p:sp>
          <p:nvSpPr>
            <p:cNvPr id="258" name="CustomShape 18"/>
            <p:cNvSpPr/>
            <p:nvPr/>
          </p:nvSpPr>
          <p:spPr>
            <a:xfrm>
              <a:off x="6331680" y="5441760"/>
              <a:ext cx="1509840" cy="4971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" name="CustomShape 19"/>
            <p:cNvSpPr/>
            <p:nvPr/>
          </p:nvSpPr>
          <p:spPr>
            <a:xfrm>
              <a:off x="6377400" y="5484240"/>
              <a:ext cx="1418400" cy="491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200" spc="-1" strike="noStrike">
                  <a:solidFill>
                    <a:srgbClr val="000048"/>
                  </a:solidFill>
                  <a:latin typeface="Comic Sans MS"/>
                </a:rPr>
                <a:t>корзина</a:t>
              </a:r>
              <a:endParaRPr b="0" lang="ru-RU" sz="2200" spc="-1" strike="noStrike">
                <a:latin typeface="Arial"/>
              </a:endParaRPr>
            </a:p>
          </p:txBody>
        </p:sp>
      </p:grpSp>
      <p:pic>
        <p:nvPicPr>
          <p:cNvPr id="260" name="Рисунок 1" descr=""/>
          <p:cNvPicPr/>
          <p:nvPr/>
        </p:nvPicPr>
        <p:blipFill>
          <a:blip r:embed="rId1"/>
          <a:stretch/>
        </p:blipFill>
        <p:spPr>
          <a:xfrm>
            <a:off x="2147400" y="2073600"/>
            <a:ext cx="871920" cy="754200"/>
          </a:xfrm>
          <a:prstGeom prst="rect">
            <a:avLst/>
          </a:prstGeom>
          <a:ln>
            <a:noFill/>
          </a:ln>
        </p:spPr>
      </p:pic>
      <p:pic>
        <p:nvPicPr>
          <p:cNvPr id="261" name="Рисунок 30" descr=""/>
          <p:cNvPicPr/>
          <p:nvPr/>
        </p:nvPicPr>
        <p:blipFill>
          <a:blip r:embed="rId2"/>
          <a:stretch/>
        </p:blipFill>
        <p:spPr>
          <a:xfrm>
            <a:off x="2147400" y="4320360"/>
            <a:ext cx="1121040" cy="969480"/>
          </a:xfrm>
          <a:prstGeom prst="rect">
            <a:avLst/>
          </a:prstGeom>
          <a:ln>
            <a:noFill/>
          </a:ln>
        </p:spPr>
      </p:pic>
      <p:pic>
        <p:nvPicPr>
          <p:cNvPr id="262" name="Рисунок 31" descr=""/>
          <p:cNvPicPr/>
          <p:nvPr/>
        </p:nvPicPr>
        <p:blipFill>
          <a:blip r:embed="rId3"/>
          <a:stretch/>
        </p:blipFill>
        <p:spPr>
          <a:xfrm>
            <a:off x="6516360" y="2018520"/>
            <a:ext cx="936000" cy="809280"/>
          </a:xfrm>
          <a:prstGeom prst="rect">
            <a:avLst/>
          </a:prstGeom>
          <a:ln>
            <a:noFill/>
          </a:ln>
        </p:spPr>
      </p:pic>
      <p:pic>
        <p:nvPicPr>
          <p:cNvPr id="263" name="Рисунок 9" descr=""/>
          <p:cNvPicPr/>
          <p:nvPr/>
        </p:nvPicPr>
        <p:blipFill>
          <a:blip r:embed="rId4"/>
          <a:stretch/>
        </p:blipFill>
        <p:spPr>
          <a:xfrm>
            <a:off x="6556680" y="4225680"/>
            <a:ext cx="1059840" cy="916560"/>
          </a:xfrm>
          <a:prstGeom prst="rect">
            <a:avLst/>
          </a:prstGeom>
          <a:ln>
            <a:noFill/>
          </a:ln>
        </p:spPr>
      </p:pic>
      <p:grpSp>
        <p:nvGrpSpPr>
          <p:cNvPr id="264" name="Group 20"/>
          <p:cNvGrpSpPr/>
          <p:nvPr/>
        </p:nvGrpSpPr>
        <p:grpSpPr>
          <a:xfrm>
            <a:off x="1893960" y="1959840"/>
            <a:ext cx="1453680" cy="1219680"/>
            <a:chOff x="1893960" y="1959840"/>
            <a:chExt cx="1453680" cy="1219680"/>
          </a:xfrm>
        </p:grpSpPr>
        <p:sp>
          <p:nvSpPr>
            <p:cNvPr id="265" name="CustomShape 21"/>
            <p:cNvSpPr/>
            <p:nvPr/>
          </p:nvSpPr>
          <p:spPr>
            <a:xfrm>
              <a:off x="1893960" y="1959840"/>
              <a:ext cx="1453680" cy="1219680"/>
            </a:xfrm>
            <a:prstGeom prst="ellipse">
              <a:avLst/>
            </a:prstGeom>
            <a:solidFill>
              <a:schemeClr val="bg1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" name="CustomShape 22"/>
            <p:cNvSpPr/>
            <p:nvPr/>
          </p:nvSpPr>
          <p:spPr>
            <a:xfrm>
              <a:off x="1893960" y="1963800"/>
              <a:ext cx="1453680" cy="1211400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ln w="63360">
              <a:solidFill>
                <a:srgbClr val="333333"/>
              </a:solidFill>
              <a:round/>
            </a:ln>
            <a:effectLst>
              <a:outerShdw blurRad="381000" dir="5400000" dist="29196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7" name="CustomShape 23"/>
          <p:cNvSpPr/>
          <p:nvPr/>
        </p:nvSpPr>
        <p:spPr>
          <a:xfrm>
            <a:off x="6195240" y="1796040"/>
            <a:ext cx="1579680" cy="128340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 w="63360">
            <a:solidFill>
              <a:srgbClr val="333333"/>
            </a:solidFill>
            <a:round/>
          </a:ln>
          <a:effectLst>
            <a:outerShdw blurRad="38100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grpSp>
        <p:nvGrpSpPr>
          <p:cNvPr id="268" name="Group 24"/>
          <p:cNvGrpSpPr/>
          <p:nvPr/>
        </p:nvGrpSpPr>
        <p:grpSpPr>
          <a:xfrm>
            <a:off x="6319080" y="4072320"/>
            <a:ext cx="1453680" cy="1219680"/>
            <a:chOff x="6319080" y="4072320"/>
            <a:chExt cx="1453680" cy="1219680"/>
          </a:xfrm>
        </p:grpSpPr>
        <p:sp>
          <p:nvSpPr>
            <p:cNvPr id="269" name="CustomShape 25"/>
            <p:cNvSpPr/>
            <p:nvPr/>
          </p:nvSpPr>
          <p:spPr>
            <a:xfrm>
              <a:off x="6319080" y="4072320"/>
              <a:ext cx="1453680" cy="1219680"/>
            </a:xfrm>
            <a:prstGeom prst="ellipse">
              <a:avLst/>
            </a:prstGeom>
            <a:solidFill>
              <a:schemeClr val="bg1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0" name="CustomShape 26"/>
            <p:cNvSpPr/>
            <p:nvPr/>
          </p:nvSpPr>
          <p:spPr>
            <a:xfrm>
              <a:off x="6319080" y="4072320"/>
              <a:ext cx="1453680" cy="1219680"/>
            </a:xfrm>
            <a:prstGeom prst="ellipse">
              <a:avLst/>
            </a:prstGeom>
            <a:blipFill rotWithShape="0">
              <a:blip r:embed="rId7"/>
              <a:stretch>
                <a:fillRect l="58471" t="0" r="15428" b="67582"/>
              </a:stretch>
            </a:blipFill>
            <a:ln w="63360">
              <a:solidFill>
                <a:srgbClr val="333333"/>
              </a:solidFill>
              <a:round/>
            </a:ln>
            <a:effectLst>
              <a:outerShdw blurRad="381000" dir="5400000" dist="291960" rotWithShape="0" sx="-80000" sy="-18000">
                <a:srgbClr val="000000">
                  <a:alpha val="22000"/>
                </a:srgbClr>
              </a:outerShdw>
            </a:effectLst>
            <a:scene3d>
              <a:camera prst="orthographicFront"/>
              <a:lightRig dir="t" rig="contrasting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1" name="CustomShape 27"/>
          <p:cNvSpPr/>
          <p:nvPr/>
        </p:nvSpPr>
        <p:spPr>
          <a:xfrm>
            <a:off x="1924200" y="4005000"/>
            <a:ext cx="1567440" cy="141408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 w="63360">
            <a:solidFill>
              <a:srgbClr val="333333"/>
            </a:solidFill>
            <a:round/>
          </a:ln>
          <a:effectLst>
            <a:outerShdw blurRad="38100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272" name="CustomShape 28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8" restart="whenNotActive" nodeType="interactiveSeq" fill="hold">
                <p:childTnLst>
                  <p:par>
                    <p:cTn id="9" fill="hold"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4" restart="whenNotActive" nodeType="interactiveSeq" fill="hold">
                <p:childTnLst>
                  <p:par>
                    <p:cTn id="15" fill="hold"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1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0" restart="whenNotActive" nodeType="interactiveSeq" fill="hold">
                <p:childTnLst>
                  <p:par>
                    <p:cTn id="21" fill="hold"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2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4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275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6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8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81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2" name="Group 10"/>
          <p:cNvGrpSpPr/>
          <p:nvPr/>
        </p:nvGrpSpPr>
        <p:grpSpPr>
          <a:xfrm>
            <a:off x="827640" y="116640"/>
            <a:ext cx="7560360" cy="6120360"/>
            <a:chOff x="827640" y="116640"/>
            <a:chExt cx="7560360" cy="6120360"/>
          </a:xfrm>
        </p:grpSpPr>
        <p:sp>
          <p:nvSpPr>
            <p:cNvPr id="283" name="CustomShape 11"/>
            <p:cNvSpPr/>
            <p:nvPr/>
          </p:nvSpPr>
          <p:spPr>
            <a:xfrm>
              <a:off x="827640" y="116640"/>
              <a:ext cx="7560360" cy="6120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" name="CustomShape 12"/>
            <p:cNvSpPr/>
            <p:nvPr/>
          </p:nvSpPr>
          <p:spPr>
            <a:xfrm>
              <a:off x="1115640" y="593640"/>
              <a:ext cx="7056360" cy="228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Ах, какой же замечательный получился велосипед!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Велосипедист должен быть заметен на дороге. Велосипед должен иметь звуковой сигнал, белый фонарь или катафот спереди, красный фонарь или катафот сзади и по катафоту на колесах с каждой боковой стороны.</a:t>
              </a:r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285" name="Picture 2" descr=""/>
          <p:cNvPicPr/>
          <p:nvPr/>
        </p:nvPicPr>
        <p:blipFill>
          <a:blip r:embed="rId1"/>
          <a:stretch/>
        </p:blipFill>
        <p:spPr>
          <a:xfrm>
            <a:off x="2557080" y="3069000"/>
            <a:ext cx="4176000" cy="2678760"/>
          </a:xfrm>
          <a:prstGeom prst="rect">
            <a:avLst/>
          </a:prstGeom>
          <a:ln>
            <a:noFill/>
          </a:ln>
        </p:spPr>
      </p:pic>
      <p:sp>
        <p:nvSpPr>
          <p:cNvPr id="286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8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289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92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95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6" name="Group 10"/>
          <p:cNvGrpSpPr/>
          <p:nvPr/>
        </p:nvGrpSpPr>
        <p:grpSpPr>
          <a:xfrm>
            <a:off x="827640" y="692640"/>
            <a:ext cx="7560360" cy="5544360"/>
            <a:chOff x="827640" y="692640"/>
            <a:chExt cx="7560360" cy="5544360"/>
          </a:xfrm>
        </p:grpSpPr>
        <p:sp>
          <p:nvSpPr>
            <p:cNvPr id="297" name="CustomShape 11"/>
            <p:cNvSpPr/>
            <p:nvPr/>
          </p:nvSpPr>
          <p:spPr>
            <a:xfrm>
              <a:off x="827640" y="692640"/>
              <a:ext cx="7560360" cy="5544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" name="CustomShape 12"/>
            <p:cNvSpPr/>
            <p:nvPr/>
          </p:nvSpPr>
          <p:spPr>
            <a:xfrm>
              <a:off x="1115640" y="1124640"/>
              <a:ext cx="7056360" cy="3016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Ну вот, велосипед к катанию готов! И Егорка с радостью собрался на улицу со своим Бегунком.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Он одел свои самые модные штаны-шаровары, серую кофту на замке и кепку. И уже почти был готов выйти, но мама его остановила.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Оказывается, не всякая одежда подходит для катания.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Помоги Егорке выбрать правильную одежду.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299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251640" y="116640"/>
            <a:ext cx="8640720" cy="6120360"/>
          </a:xfrm>
          <a:prstGeom prst="roundRect">
            <a:avLst>
              <a:gd name="adj" fmla="val 16667"/>
            </a:avLst>
          </a:prstGeom>
          <a:solidFill>
            <a:schemeClr val="bg1">
              <a:alpha val="81000"/>
            </a:schemeClr>
          </a:solidFill>
          <a:ln w="38160">
            <a:solidFill>
              <a:srgbClr val="002060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2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02" name="Group 3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303" name="CustomShape 4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5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6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06" name="CustomShape 7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8" hidden="1"/>
          <p:cNvSpPr/>
          <p:nvPr/>
        </p:nvSpPr>
        <p:spPr>
          <a:xfrm>
            <a:off x="1866960" y="6468120"/>
            <a:ext cx="431280" cy="15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000" spc="-1" strike="noStrike">
                <a:solidFill>
                  <a:srgbClr val="1f497d"/>
                </a:solidFill>
                <a:latin typeface="Comic Sans MS"/>
              </a:rPr>
              <a:t>1 бал.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08" name="CustomShape 9"/>
          <p:cNvSpPr/>
          <p:nvPr/>
        </p:nvSpPr>
        <p:spPr>
          <a:xfrm>
            <a:off x="1523160" y="330480"/>
            <a:ext cx="64958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ru-RU" sz="2000" spc="-1" strike="noStrike">
                <a:solidFill>
                  <a:srgbClr val="000048"/>
                </a:solidFill>
                <a:latin typeface="Comic Sans MS"/>
              </a:rPr>
              <a:t>Помоги Егорке подобрать правильную одежду. Выбери среди предложенных картинок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09" name="Рисунок 24" descr=""/>
          <p:cNvPicPr/>
          <p:nvPr/>
        </p:nvPicPr>
        <p:blipFill>
          <a:blip r:embed="rId1"/>
          <a:stretch/>
        </p:blipFill>
        <p:spPr>
          <a:xfrm>
            <a:off x="756720" y="1758240"/>
            <a:ext cx="1121040" cy="969480"/>
          </a:xfrm>
          <a:prstGeom prst="rect">
            <a:avLst/>
          </a:prstGeom>
          <a:ln>
            <a:noFill/>
          </a:ln>
        </p:spPr>
      </p:pic>
      <p:pic>
        <p:nvPicPr>
          <p:cNvPr id="310" name="Рисунок 26" descr=""/>
          <p:cNvPicPr/>
          <p:nvPr/>
        </p:nvPicPr>
        <p:blipFill>
          <a:blip r:embed="rId2"/>
          <a:stretch/>
        </p:blipFill>
        <p:spPr>
          <a:xfrm>
            <a:off x="2970000" y="3712680"/>
            <a:ext cx="1121040" cy="969480"/>
          </a:xfrm>
          <a:prstGeom prst="rect">
            <a:avLst/>
          </a:prstGeom>
          <a:ln>
            <a:noFill/>
          </a:ln>
        </p:spPr>
      </p:pic>
      <p:pic>
        <p:nvPicPr>
          <p:cNvPr id="311" name="Рисунок 28" descr=""/>
          <p:cNvPicPr/>
          <p:nvPr/>
        </p:nvPicPr>
        <p:blipFill>
          <a:blip r:embed="rId3"/>
          <a:stretch/>
        </p:blipFill>
        <p:spPr>
          <a:xfrm>
            <a:off x="7234920" y="1794960"/>
            <a:ext cx="1121040" cy="969480"/>
          </a:xfrm>
          <a:prstGeom prst="rect">
            <a:avLst/>
          </a:prstGeom>
          <a:ln>
            <a:noFill/>
          </a:ln>
        </p:spPr>
      </p:pic>
      <p:pic>
        <p:nvPicPr>
          <p:cNvPr id="312" name="Рисунок 29" descr=""/>
          <p:cNvPicPr/>
          <p:nvPr/>
        </p:nvPicPr>
        <p:blipFill>
          <a:blip r:embed="rId4"/>
          <a:stretch/>
        </p:blipFill>
        <p:spPr>
          <a:xfrm>
            <a:off x="7308720" y="3833280"/>
            <a:ext cx="1121040" cy="969480"/>
          </a:xfrm>
          <a:prstGeom prst="rect">
            <a:avLst/>
          </a:prstGeom>
          <a:ln>
            <a:noFill/>
          </a:ln>
        </p:spPr>
      </p:pic>
      <p:pic>
        <p:nvPicPr>
          <p:cNvPr id="313" name="Рисунок 30" descr=""/>
          <p:cNvPicPr/>
          <p:nvPr/>
        </p:nvPicPr>
        <p:blipFill>
          <a:blip r:embed="rId5"/>
          <a:stretch/>
        </p:blipFill>
        <p:spPr>
          <a:xfrm>
            <a:off x="2928240" y="1758240"/>
            <a:ext cx="1180800" cy="1020960"/>
          </a:xfrm>
          <a:prstGeom prst="rect">
            <a:avLst/>
          </a:prstGeom>
          <a:ln>
            <a:noFill/>
          </a:ln>
        </p:spPr>
      </p:pic>
      <p:pic>
        <p:nvPicPr>
          <p:cNvPr id="314" name="Рисунок 31" descr=""/>
          <p:cNvPicPr/>
          <p:nvPr/>
        </p:nvPicPr>
        <p:blipFill>
          <a:blip r:embed="rId6"/>
          <a:stretch/>
        </p:blipFill>
        <p:spPr>
          <a:xfrm>
            <a:off x="4997160" y="1730160"/>
            <a:ext cx="1180800" cy="1020960"/>
          </a:xfrm>
          <a:prstGeom prst="rect">
            <a:avLst/>
          </a:prstGeom>
          <a:ln>
            <a:noFill/>
          </a:ln>
        </p:spPr>
      </p:pic>
      <p:pic>
        <p:nvPicPr>
          <p:cNvPr id="315" name="Рисунок 32" descr=""/>
          <p:cNvPicPr/>
          <p:nvPr/>
        </p:nvPicPr>
        <p:blipFill>
          <a:blip r:embed="rId7"/>
          <a:stretch/>
        </p:blipFill>
        <p:spPr>
          <a:xfrm>
            <a:off x="5074920" y="3660840"/>
            <a:ext cx="1180800" cy="1020960"/>
          </a:xfrm>
          <a:prstGeom prst="rect">
            <a:avLst/>
          </a:prstGeom>
          <a:ln>
            <a:noFill/>
          </a:ln>
        </p:spPr>
      </p:pic>
      <p:pic>
        <p:nvPicPr>
          <p:cNvPr id="316" name="Рисунок 33" descr=""/>
          <p:cNvPicPr/>
          <p:nvPr/>
        </p:nvPicPr>
        <p:blipFill>
          <a:blip r:embed="rId8"/>
          <a:stretch/>
        </p:blipFill>
        <p:spPr>
          <a:xfrm>
            <a:off x="751320" y="3660840"/>
            <a:ext cx="1180800" cy="1020960"/>
          </a:xfrm>
          <a:prstGeom prst="rect">
            <a:avLst/>
          </a:prstGeom>
          <a:ln>
            <a:noFill/>
          </a:ln>
        </p:spPr>
      </p:pic>
      <p:sp>
        <p:nvSpPr>
          <p:cNvPr id="317" name="CustomShape 10"/>
          <p:cNvSpPr/>
          <p:nvPr/>
        </p:nvSpPr>
        <p:spPr>
          <a:xfrm>
            <a:off x="6830280" y="3275640"/>
            <a:ext cx="2030400" cy="179208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11"/>
          <p:cNvSpPr/>
          <p:nvPr/>
        </p:nvSpPr>
        <p:spPr>
          <a:xfrm>
            <a:off x="4682160" y="1344600"/>
            <a:ext cx="2030400" cy="179208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12"/>
          <p:cNvSpPr/>
          <p:nvPr/>
        </p:nvSpPr>
        <p:spPr>
          <a:xfrm>
            <a:off x="2604960" y="1325520"/>
            <a:ext cx="2030400" cy="179208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13"/>
          <p:cNvSpPr/>
          <p:nvPr/>
        </p:nvSpPr>
        <p:spPr>
          <a:xfrm>
            <a:off x="6813000" y="1333800"/>
            <a:ext cx="2030400" cy="179208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14"/>
          <p:cNvSpPr/>
          <p:nvPr/>
        </p:nvSpPr>
        <p:spPr>
          <a:xfrm>
            <a:off x="4714200" y="3275640"/>
            <a:ext cx="2030400" cy="179208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15"/>
          <p:cNvSpPr/>
          <p:nvPr/>
        </p:nvSpPr>
        <p:spPr>
          <a:xfrm>
            <a:off x="491760" y="1311480"/>
            <a:ext cx="2030400" cy="1792080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16"/>
          <p:cNvSpPr/>
          <p:nvPr/>
        </p:nvSpPr>
        <p:spPr>
          <a:xfrm>
            <a:off x="507960" y="3275640"/>
            <a:ext cx="2030400" cy="1792080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17"/>
          <p:cNvSpPr/>
          <p:nvPr/>
        </p:nvSpPr>
        <p:spPr>
          <a:xfrm>
            <a:off x="2598480" y="3295080"/>
            <a:ext cx="2030400" cy="1792080"/>
          </a:xfrm>
          <a:prstGeom prst="rect">
            <a:avLst/>
          </a:prstGeom>
          <a:blipFill rotWithShape="0">
            <a:blip r:embed="rId16"/>
            <a:stretch>
              <a:fillRect/>
            </a:stretch>
          </a:blipFill>
          <a:ln w="324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18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restart="whenNotActive" nodeType="interactiveSeq" fill="hold">
                <p:childTnLst>
                  <p:par>
                    <p:cTn id="28" fill="hold"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3" restart="whenNotActive" nodeType="interactiveSeq" fill="hold">
                <p:childTnLst>
                  <p:par>
                    <p:cTn id="34" fill="hold"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3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9" restart="whenNotActive" nodeType="interactiveSeq" fill="hold">
                <p:childTnLst>
                  <p:par>
                    <p:cTn id="40" fill="hold"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45" restart="whenNotActive" nodeType="interactiveSeq" fill="hold">
                <p:childTnLst>
                  <p:par>
                    <p:cTn id="46" fill="hold"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1" restart="whenNotActive" nodeType="interactiveSeq" fill="hold">
                <p:childTnLst>
                  <p:par>
                    <p:cTn id="52" fill="hold"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5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7" restart="whenNotActive" nodeType="interactiveSeq" fill="hold">
                <p:childTnLst>
                  <p:par>
                    <p:cTn id="58" fill="hold"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63" restart="whenNotActive" nodeType="interactiveSeq" fill="hold">
                <p:childTnLst>
                  <p:par>
                    <p:cTn id="64" fill="hold"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69" restart="whenNotActive" nodeType="interactiveSeq" fill="hold">
                <p:childTnLst>
                  <p:par>
                    <p:cTn id="70" fill="hold"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7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27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328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0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1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4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35" name="Group 10"/>
          <p:cNvGrpSpPr/>
          <p:nvPr/>
        </p:nvGrpSpPr>
        <p:grpSpPr>
          <a:xfrm>
            <a:off x="827640" y="692640"/>
            <a:ext cx="7560360" cy="5328360"/>
            <a:chOff x="827640" y="692640"/>
            <a:chExt cx="7560360" cy="5328360"/>
          </a:xfrm>
        </p:grpSpPr>
        <p:sp>
          <p:nvSpPr>
            <p:cNvPr id="336" name="CustomShape 11"/>
            <p:cNvSpPr/>
            <p:nvPr/>
          </p:nvSpPr>
          <p:spPr>
            <a:xfrm>
              <a:off x="827640" y="692640"/>
              <a:ext cx="7560360" cy="5328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7" name="CustomShape 12"/>
            <p:cNvSpPr/>
            <p:nvPr/>
          </p:nvSpPr>
          <p:spPr>
            <a:xfrm>
              <a:off x="1187640" y="914400"/>
              <a:ext cx="2808000" cy="4479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Вот и Егорка готов к прогулке!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Не забывайте надевать шлем и застегивать его при каждой поездке, выбирайте яркую одежду со светоотражающими элементами для езды в темное время суток.</a:t>
              </a:r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338" name="Picture 2" descr=""/>
          <p:cNvPicPr/>
          <p:nvPr/>
        </p:nvPicPr>
        <p:blipFill>
          <a:blip r:embed="rId1"/>
          <a:stretch/>
        </p:blipFill>
        <p:spPr>
          <a:xfrm>
            <a:off x="4209840" y="1146960"/>
            <a:ext cx="3816000" cy="4058640"/>
          </a:xfrm>
          <a:prstGeom prst="rect">
            <a:avLst/>
          </a:prstGeom>
          <a:ln>
            <a:noFill/>
          </a:ln>
        </p:spPr>
      </p:pic>
      <p:sp>
        <p:nvSpPr>
          <p:cNvPr id="339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1" name="Group 2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342" name="CustomShape 3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" name="CustomShape 4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CustomShape 5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45" name="CustomShape 6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7" hidden="1"/>
          <p:cNvSpPr/>
          <p:nvPr/>
        </p:nvSpPr>
        <p:spPr>
          <a:xfrm>
            <a:off x="1333440" y="6424200"/>
            <a:ext cx="504000" cy="28944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8" hidden="1"/>
          <p:cNvSpPr/>
          <p:nvPr/>
        </p:nvSpPr>
        <p:spPr>
          <a:xfrm>
            <a:off x="507960" y="6439320"/>
            <a:ext cx="761760" cy="2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1400" spc="-1" strike="noStrike">
                <a:solidFill>
                  <a:srgbClr val="1f497d"/>
                </a:solidFill>
                <a:latin typeface="Arial"/>
              </a:rPr>
              <a:t>Задание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8" name="CustomShape 9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49" name="Group 10"/>
          <p:cNvGrpSpPr/>
          <p:nvPr/>
        </p:nvGrpSpPr>
        <p:grpSpPr>
          <a:xfrm>
            <a:off x="827640" y="692640"/>
            <a:ext cx="7560360" cy="5328360"/>
            <a:chOff x="827640" y="692640"/>
            <a:chExt cx="7560360" cy="5328360"/>
          </a:xfrm>
        </p:grpSpPr>
        <p:sp>
          <p:nvSpPr>
            <p:cNvPr id="350" name="CustomShape 11"/>
            <p:cNvSpPr/>
            <p:nvPr/>
          </p:nvSpPr>
          <p:spPr>
            <a:xfrm>
              <a:off x="827640" y="692640"/>
              <a:ext cx="7560360" cy="5328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" name="CustomShape 12"/>
            <p:cNvSpPr/>
            <p:nvPr/>
          </p:nvSpPr>
          <p:spPr>
            <a:xfrm>
              <a:off x="1115640" y="914400"/>
              <a:ext cx="7056360" cy="3016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Сделав пару кругов по двору на своём Бегунке, Егорке стало скучно. И он подумал о том, как неплохо бы было совершить настоящее путешествие по городу.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Не спросив родителей, мальчик сначала завернул за угол своего дома. Ничего страшного за углом не было.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Тогда Егорка проехал еще чуть-чуть, и еще..</a:t>
              </a:r>
              <a:endParaRPr b="0" lang="ru-RU" sz="2000" spc="-1" strike="noStrike">
                <a:latin typeface="Arial"/>
              </a:endParaRPr>
            </a:p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Пока он не оказался на пешеходной дорожке, проходящей рядом с большой дорогой. </a:t>
              </a:r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352" name="Picture 4" descr=""/>
          <p:cNvPicPr/>
          <p:nvPr/>
        </p:nvPicPr>
        <p:blipFill>
          <a:blip r:embed="rId1"/>
          <a:stretch/>
        </p:blipFill>
        <p:spPr>
          <a:xfrm>
            <a:off x="2477880" y="3961440"/>
            <a:ext cx="4188240" cy="1753920"/>
          </a:xfrm>
          <a:prstGeom prst="rect">
            <a:avLst/>
          </a:prstGeom>
          <a:ln>
            <a:noFill/>
          </a:ln>
        </p:spPr>
      </p:pic>
      <p:pic>
        <p:nvPicPr>
          <p:cNvPr id="353" name="Picture 2" descr=""/>
          <p:cNvPicPr/>
          <p:nvPr/>
        </p:nvPicPr>
        <p:blipFill>
          <a:blip r:embed="rId2"/>
          <a:stretch/>
        </p:blipFill>
        <p:spPr>
          <a:xfrm>
            <a:off x="4320000" y="4903560"/>
            <a:ext cx="576000" cy="612720"/>
          </a:xfrm>
          <a:prstGeom prst="rect">
            <a:avLst/>
          </a:prstGeom>
          <a:ln>
            <a:noFill/>
          </a:ln>
        </p:spPr>
      </p:pic>
      <p:sp>
        <p:nvSpPr>
          <p:cNvPr id="354" name="CustomShape 13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roup 1"/>
          <p:cNvGrpSpPr/>
          <p:nvPr/>
        </p:nvGrpSpPr>
        <p:grpSpPr>
          <a:xfrm>
            <a:off x="827640" y="692640"/>
            <a:ext cx="7560360" cy="5328360"/>
            <a:chOff x="827640" y="692640"/>
            <a:chExt cx="7560360" cy="5328360"/>
          </a:xfrm>
        </p:grpSpPr>
        <p:sp>
          <p:nvSpPr>
            <p:cNvPr id="356" name="CustomShape 2"/>
            <p:cNvSpPr/>
            <p:nvPr/>
          </p:nvSpPr>
          <p:spPr>
            <a:xfrm>
              <a:off x="827640" y="692640"/>
              <a:ext cx="7560360" cy="532836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81000"/>
              </a:schemeClr>
            </a:solidFill>
            <a:ln w="38160">
              <a:solidFill>
                <a:srgbClr val="002060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" name="CustomShape 3"/>
            <p:cNvSpPr/>
            <p:nvPr/>
          </p:nvSpPr>
          <p:spPr>
            <a:xfrm>
              <a:off x="1115640" y="914400"/>
              <a:ext cx="7056360" cy="1187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just">
                <a:lnSpc>
                  <a:spcPct val="120000"/>
                </a:lnSpc>
              </a:pPr>
              <a:r>
                <a:rPr b="0" lang="ru-RU" sz="2000" spc="-1" strike="noStrike">
                  <a:solidFill>
                    <a:srgbClr val="000048"/>
                  </a:solidFill>
                  <a:latin typeface="Comic Sans MS"/>
                </a:rPr>
                <a:t>А как ты думаешь, с какого возраста можно совершать велосипедные прогулки по городу? Выбери правильный ответ: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358" name="CustomShape 4"/>
          <p:cNvSpPr/>
          <p:nvPr/>
        </p:nvSpPr>
        <p:spPr>
          <a:xfrm>
            <a:off x="0" y="6235560"/>
            <a:ext cx="9143640" cy="61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16200000"/>
          </a:gra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59" name="Group 5"/>
          <p:cNvGrpSpPr/>
          <p:nvPr/>
        </p:nvGrpSpPr>
        <p:grpSpPr>
          <a:xfrm>
            <a:off x="6712560" y="6395760"/>
            <a:ext cx="289800" cy="301320"/>
            <a:chOff x="6712560" y="6395760"/>
            <a:chExt cx="289800" cy="301320"/>
          </a:xfrm>
        </p:grpSpPr>
        <p:sp>
          <p:nvSpPr>
            <p:cNvPr id="360" name="CustomShape 6"/>
            <p:cNvSpPr/>
            <p:nvPr/>
          </p:nvSpPr>
          <p:spPr>
            <a:xfrm rot="16200000">
              <a:off x="6705360" y="6402600"/>
              <a:ext cx="298080" cy="2840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1" name="CustomShape 7"/>
            <p:cNvSpPr/>
            <p:nvPr/>
          </p:nvSpPr>
          <p:spPr>
            <a:xfrm rot="16200000">
              <a:off x="6722640" y="6417360"/>
              <a:ext cx="286920" cy="272520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2" name="CustomShape 8"/>
            <p:cNvSpPr/>
            <p:nvPr/>
          </p:nvSpPr>
          <p:spPr>
            <a:xfrm rot="16200000">
              <a:off x="6726240" y="6424200"/>
              <a:ext cx="266040" cy="251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3" name="CustomShape 9" hidden="1"/>
          <p:cNvSpPr/>
          <p:nvPr/>
        </p:nvSpPr>
        <p:spPr>
          <a:xfrm>
            <a:off x="8102520" y="6438960"/>
            <a:ext cx="647280" cy="212400"/>
          </a:xfrm>
          <a:prstGeom prst="rect">
            <a:avLst/>
          </a:prstGeom>
          <a:solidFill>
            <a:schemeClr val="bg1"/>
          </a:solidFill>
          <a:ln w="381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10" hidden="1"/>
          <p:cNvSpPr/>
          <p:nvPr/>
        </p:nvSpPr>
        <p:spPr>
          <a:xfrm>
            <a:off x="1866960" y="6468120"/>
            <a:ext cx="43128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5" name="Picture 4" descr=""/>
          <p:cNvPicPr/>
          <p:nvPr/>
        </p:nvPicPr>
        <p:blipFill>
          <a:blip r:embed="rId1"/>
          <a:stretch/>
        </p:blipFill>
        <p:spPr>
          <a:xfrm>
            <a:off x="1333440" y="2184840"/>
            <a:ext cx="6838560" cy="2864160"/>
          </a:xfrm>
          <a:prstGeom prst="rect">
            <a:avLst/>
          </a:prstGeom>
          <a:ln>
            <a:noFill/>
          </a:ln>
        </p:spPr>
      </p:pic>
      <p:pic>
        <p:nvPicPr>
          <p:cNvPr id="366" name="Picture 2" descr=""/>
          <p:cNvPicPr/>
          <p:nvPr/>
        </p:nvPicPr>
        <p:blipFill>
          <a:blip r:embed="rId2"/>
          <a:stretch/>
        </p:blipFill>
        <p:spPr>
          <a:xfrm>
            <a:off x="3636000" y="3729240"/>
            <a:ext cx="923400" cy="982080"/>
          </a:xfrm>
          <a:prstGeom prst="rect">
            <a:avLst/>
          </a:prstGeom>
          <a:ln>
            <a:noFill/>
          </a:ln>
        </p:spPr>
      </p:pic>
      <p:pic>
        <p:nvPicPr>
          <p:cNvPr id="367" name="Рисунок 18" descr=""/>
          <p:cNvPicPr/>
          <p:nvPr/>
        </p:nvPicPr>
        <p:blipFill>
          <a:blip r:embed="rId3"/>
          <a:stretch/>
        </p:blipFill>
        <p:spPr>
          <a:xfrm>
            <a:off x="6568200" y="5154840"/>
            <a:ext cx="834480" cy="721800"/>
          </a:xfrm>
          <a:prstGeom prst="rect">
            <a:avLst/>
          </a:prstGeom>
          <a:ln>
            <a:noFill/>
          </a:ln>
        </p:spPr>
      </p:pic>
      <p:pic>
        <p:nvPicPr>
          <p:cNvPr id="368" name="Рисунок 20" descr=""/>
          <p:cNvPicPr/>
          <p:nvPr/>
        </p:nvPicPr>
        <p:blipFill>
          <a:blip r:embed="rId4"/>
          <a:stretch/>
        </p:blipFill>
        <p:spPr>
          <a:xfrm>
            <a:off x="4097520" y="5153040"/>
            <a:ext cx="883800" cy="764280"/>
          </a:xfrm>
          <a:prstGeom prst="rect">
            <a:avLst/>
          </a:prstGeom>
          <a:ln>
            <a:noFill/>
          </a:ln>
        </p:spPr>
      </p:pic>
      <p:pic>
        <p:nvPicPr>
          <p:cNvPr id="369" name="Рисунок 21" descr=""/>
          <p:cNvPicPr/>
          <p:nvPr/>
        </p:nvPicPr>
        <p:blipFill>
          <a:blip r:embed="rId5"/>
          <a:stretch/>
        </p:blipFill>
        <p:spPr>
          <a:xfrm>
            <a:off x="1547640" y="5157720"/>
            <a:ext cx="819360" cy="708480"/>
          </a:xfrm>
          <a:prstGeom prst="rect">
            <a:avLst/>
          </a:prstGeom>
          <a:ln>
            <a:noFill/>
          </a:ln>
        </p:spPr>
      </p:pic>
      <p:sp>
        <p:nvSpPr>
          <p:cNvPr id="370" name="CustomShape 11"/>
          <p:cNvSpPr/>
          <p:nvPr/>
        </p:nvSpPr>
        <p:spPr>
          <a:xfrm>
            <a:off x="1547640" y="5119200"/>
            <a:ext cx="819360" cy="776160"/>
          </a:xfrm>
          <a:prstGeom prst="roundRect">
            <a:avLst>
              <a:gd name="adj" fmla="val 16667"/>
            </a:avLst>
          </a:prstGeom>
          <a:ln>
            <a:solidFill>
              <a:srgbClr val="1f1f9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48"/>
                </a:solidFill>
                <a:latin typeface="Comic Sans MS"/>
              </a:rPr>
              <a:t>10 лет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1" name="CustomShape 12"/>
          <p:cNvSpPr/>
          <p:nvPr/>
        </p:nvSpPr>
        <p:spPr>
          <a:xfrm>
            <a:off x="4129920" y="5146200"/>
            <a:ext cx="819360" cy="776160"/>
          </a:xfrm>
          <a:prstGeom prst="roundRect">
            <a:avLst>
              <a:gd name="adj" fmla="val 16667"/>
            </a:avLst>
          </a:prstGeom>
          <a:ln>
            <a:solidFill>
              <a:srgbClr val="1f1f9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48"/>
                </a:solidFill>
                <a:latin typeface="Comic Sans MS"/>
              </a:rPr>
              <a:t>12 лет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2" name="CustomShape 13"/>
          <p:cNvSpPr/>
          <p:nvPr/>
        </p:nvSpPr>
        <p:spPr>
          <a:xfrm>
            <a:off x="6587280" y="5145120"/>
            <a:ext cx="819360" cy="776160"/>
          </a:xfrm>
          <a:prstGeom prst="roundRect">
            <a:avLst>
              <a:gd name="adj" fmla="val 16667"/>
            </a:avLst>
          </a:prstGeom>
          <a:ln>
            <a:solidFill>
              <a:srgbClr val="1f1f95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48"/>
                </a:solidFill>
                <a:latin typeface="Comic Sans MS"/>
              </a:rPr>
              <a:t>14 лет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73" name="CustomShape 14"/>
          <p:cNvSpPr/>
          <p:nvPr/>
        </p:nvSpPr>
        <p:spPr>
          <a:xfrm>
            <a:off x="7086600" y="6395040"/>
            <a:ext cx="939600" cy="304560"/>
          </a:xfrm>
          <a:prstGeom prst="actionButtonBlank">
            <a:avLst/>
          </a:prstGeom>
          <a:ln w="324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omic Sans MS"/>
              </a:rPr>
              <a:t>Далее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restart="whenNotActive" nodeType="interactiveSeq" fill="hold">
                <p:childTnLst>
                  <p:par>
                    <p:cTn id="77" fill="hold"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82" restart="whenNotActive" nodeType="interactiveSeq" fill="hold">
                <p:childTnLst>
                  <p:par>
                    <p:cTn id="83" fill="hold"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88" restart="whenNotActive" nodeType="interactiveSeq" fill="hold">
                <p:childTnLst>
                  <p:par>
                    <p:cTn id="89" fill="hold"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9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menu id="menu16" imageMso="ActiveXTextBox" label="Ввод ответа" supertip="Вставка слайда с заданием, в котором надо ввести один или несколько ответов в текстовой или числовой форме, заполнив пропуски букв, слов или чисел">
            <button id="Button113" label="1 текстовый или числовой ответ" onAction="IS410"/>
            <button id="Button114" label="2 пропуска" onAction="IS420"/>
            <button id="Button115" label="3 пропуска" onAction="IS430"/>
            <button id="Button116" label="4 пропуска" onAction="IS440"/>
            <button id="Button117" label="5 пропусков" onAction="IS450"/>
            <button id="Button118" label="6 пропусков" onAction="IS460"/>
            <button id="Button119" label="7 пропусков" onAction="IS470"/>
            <button id="Button120" label="8 пропусков" onAction="IS480"/>
            <button id="Button121" label="9 пропусков" onAction="IS490"/>
            <button id="Button122" label="10 пропусков" onAction="IS400"/>
          </menu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3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</TotalTime>
  <Application>LibreOffice/6.2.5.2$Windows_X86_64 LibreOffice_project/1ec314fa52f458adc18c4f025c545a4e8b22c159</Application>
  <Words>947</Words>
  <Paragraphs>121</Paragraphs>
  <Company>Россошанская школа-интернат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2011-08-18T05:12:14Z</dcterms:created>
  <dc:creator>Шахматова А.Б.</dc:creator>
  <dc:description>В  конструкторе использована идея перемещения объектов в режиме демонстрации, предложенная Гансом Хофманом (Hans Werner Hofmann hw@lemitec.de)</dc:description>
  <dc:language>ru-RU</dc:language>
  <cp:lastModifiedBy/>
  <dcterms:modified xsi:type="dcterms:W3CDTF">2021-01-22T11:34:43Z</dcterms:modified>
  <cp:revision>584</cp:revision>
  <dc:subject/>
  <dc:title>Конструктор тестовPowerPoint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Россошанская школа-интернат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24</vt:i4>
  </property>
</Properties>
</file>